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380" r:id="rId3"/>
    <p:sldId id="831" r:id="rId4"/>
    <p:sldId id="830" r:id="rId5"/>
    <p:sldId id="835" r:id="rId6"/>
    <p:sldId id="814" r:id="rId7"/>
    <p:sldId id="788" r:id="rId8"/>
    <p:sldId id="797" r:id="rId9"/>
    <p:sldId id="848" r:id="rId10"/>
    <p:sldId id="850" r:id="rId11"/>
    <p:sldId id="852" r:id="rId12"/>
    <p:sldId id="853" r:id="rId13"/>
    <p:sldId id="851" r:id="rId14"/>
    <p:sldId id="846" r:id="rId15"/>
    <p:sldId id="847" r:id="rId16"/>
    <p:sldId id="844" r:id="rId17"/>
    <p:sldId id="674" r:id="rId18"/>
  </p:sldIdLst>
  <p:sldSz cx="9144000" cy="6858000" type="screen4x3"/>
  <p:notesSz cx="7099300" cy="10234613"/>
  <p:defaultTextStyle>
    <a:defPPr>
      <a:defRPr lang="fr-FR"/>
    </a:defPPr>
    <a:lvl1pPr algn="ctr" rtl="0" fontAlgn="base">
      <a:lnSpc>
        <a:spcPct val="90000"/>
      </a:lnSpc>
      <a:spcBef>
        <a:spcPct val="7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7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7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7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70000"/>
      </a:spcBef>
      <a:spcAft>
        <a:spcPct val="0"/>
      </a:spcAft>
      <a:buChar char="•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121A"/>
    <a:srgbClr val="808588"/>
    <a:srgbClr val="868B8E"/>
    <a:srgbClr val="00FF00"/>
    <a:srgbClr val="CCECFF"/>
    <a:srgbClr val="99CCFF"/>
    <a:srgbClr val="00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9838" autoAdjust="0"/>
  </p:normalViewPr>
  <p:slideViewPr>
    <p:cSldViewPr snapToGrid="0">
      <p:cViewPr varScale="1">
        <p:scale>
          <a:sx n="110" d="100"/>
          <a:sy n="110" d="100"/>
        </p:scale>
        <p:origin x="-7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148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0166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71" tIns="47436" rIns="94871" bIns="47436" numCol="1" anchor="t" anchorCtr="0" compatLnSpc="1">
            <a:prstTxWarp prst="textNoShape">
              <a:avLst/>
            </a:prstTxWarp>
          </a:bodyPr>
          <a:lstStyle>
            <a:lvl1pPr algn="l" defTabSz="9493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en-GB"/>
              <a:t>European Technical Committee</a:t>
            </a:r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07150" y="9720263"/>
            <a:ext cx="6905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71" tIns="47436" rIns="94871" bIns="47436" numCol="1" anchor="b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fld id="{A7DB607B-160F-4DAE-B525-8543B052C2FD}" type="slidenum">
              <a:rPr lang="en-GB"/>
              <a:pPr/>
              <a:t>‹Nº›</a:t>
            </a:fld>
            <a:endParaRPr lang="en-GB"/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18213" y="0"/>
            <a:ext cx="1079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81" tIns="47442" rIns="94881" bIns="47442" numCol="1" anchor="t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fr-FR"/>
              <a:t>18/2/2010</a:t>
            </a:r>
            <a:endParaRPr lang="en-GB"/>
          </a:p>
        </p:txBody>
      </p:sp>
      <p:sp>
        <p:nvSpPr>
          <p:cNvPr id="473095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6391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81" tIns="47442" rIns="94881" bIns="47442" numCol="1" anchor="b" anchorCtr="0" compatLnSpc="1">
            <a:prstTxWarp prst="textNoShape">
              <a:avLst/>
            </a:prstTxWarp>
          </a:bodyPr>
          <a:lstStyle>
            <a:lvl1pPr algn="l" defTabSz="949325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en-GB"/>
              <a:t>New Notation Energy Efficiency</a:t>
            </a:r>
          </a:p>
        </p:txBody>
      </p:sp>
    </p:spTree>
    <p:extLst>
      <p:ext uri="{BB962C8B-B14F-4D97-AF65-F5344CB8AC3E}">
        <p14:creationId xmlns:p14="http://schemas.microsoft.com/office/powerpoint/2010/main" val="3335813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1047750" y="5183188"/>
            <a:ext cx="51133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81" tIns="47442" rIns="94881" bIns="47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92463" y="9720263"/>
            <a:ext cx="7143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478" tIns="49239" rIns="98478" bIns="49239" numCol="1" anchor="b" anchorCtr="0" compatLnSpc="1">
            <a:prstTxWarp prst="textNoShape">
              <a:avLst/>
            </a:prstTxWarp>
          </a:bodyPr>
          <a:lstStyle>
            <a:lvl1pPr defTabSz="985838"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solidFill>
                  <a:srgbClr val="B0002D"/>
                </a:solidFill>
              </a:defRPr>
            </a:lvl1pPr>
          </a:lstStyle>
          <a:p>
            <a:fld id="{5EC3BB85-CCAF-4313-AD41-4C78E7836186}" type="slidenum">
              <a:rPr lang="fr-FR"/>
              <a:pPr/>
              <a:t>‹Nº›</a:t>
            </a:fld>
            <a:endParaRPr lang="fr-F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gray">
          <a:xfrm>
            <a:off x="947738" y="4919663"/>
            <a:ext cx="0" cy="5159375"/>
          </a:xfrm>
          <a:prstGeom prst="line">
            <a:avLst/>
          </a:prstGeom>
          <a:noFill/>
          <a:ln w="12700">
            <a:solidFill>
              <a:srgbClr val="B0002D"/>
            </a:solidFill>
            <a:round/>
            <a:headEnd/>
            <a:tailEnd/>
          </a:ln>
          <a:effectLst/>
        </p:spPr>
        <p:txBody>
          <a:bodyPr lIns="91434" tIns="45718" rIns="91434" bIns="45718">
            <a:spAutoFit/>
          </a:bodyPr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gray">
          <a:xfrm rot="-5400000">
            <a:off x="3416301" y="2349500"/>
            <a:ext cx="0" cy="5470525"/>
          </a:xfrm>
          <a:prstGeom prst="line">
            <a:avLst/>
          </a:prstGeom>
          <a:noFill/>
          <a:ln w="12700">
            <a:solidFill>
              <a:srgbClr val="B0002D"/>
            </a:solidFill>
            <a:round/>
            <a:headEnd/>
            <a:tailEnd/>
          </a:ln>
          <a:effectLst/>
        </p:spPr>
        <p:txBody>
          <a:bodyPr lIns="91434" tIns="45718" rIns="91434" bIns="45718">
            <a:spAutoFit/>
          </a:bodyPr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gray">
          <a:xfrm>
            <a:off x="935038" y="4832350"/>
            <a:ext cx="6365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78" tIns="49239" rIns="98478" bIns="49239"/>
          <a:lstStyle>
            <a:lvl1pPr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8350" indent="-295275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8268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55763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2883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860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32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5004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9576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sz="1200" i="1">
                <a:solidFill>
                  <a:srgbClr val="4F74AA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43256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1938" indent="-261938" algn="l" rtl="0" eaLnBrk="0" fontAlgn="base" hangingPunct="0">
      <a:lnSpc>
        <a:spcPct val="90000"/>
      </a:lnSpc>
      <a:spcBef>
        <a:spcPct val="70000"/>
      </a:spcBef>
      <a:spcAft>
        <a:spcPct val="0"/>
      </a:spcAft>
      <a:buClr>
        <a:srgbClr val="B0002D"/>
      </a:buClr>
      <a:buSzPct val="85000"/>
      <a:buFont typeface="Arial" charset="0"/>
      <a:buChar char="►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8150" indent="-174625" algn="l" rtl="0" eaLnBrk="0" fontAlgn="base" hangingPunct="0">
      <a:lnSpc>
        <a:spcPct val="90000"/>
      </a:lnSpc>
      <a:spcBef>
        <a:spcPct val="70000"/>
      </a:spcBef>
      <a:spcAft>
        <a:spcPct val="0"/>
      </a:spcAft>
      <a:buClr>
        <a:srgbClr val="4F74AA"/>
      </a:buClr>
      <a:buSzPct val="50000"/>
      <a:buFont typeface="Wingdings" pitchFamily="2" charset="2"/>
      <a:buChar char="l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766763" indent="-195263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8350" indent="-295275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8268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55763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2883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860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32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5004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9576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BA42C-6C62-40D4-940A-E254BE3DA3ED}" type="slidenum">
              <a:rPr lang="fr-FR" sz="1000">
                <a:solidFill>
                  <a:srgbClr val="B0002D"/>
                </a:solidFill>
              </a:rPr>
              <a:pPr eaLnBrk="1" hangingPunct="1"/>
              <a:t>1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33795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7"/>
          <p:cNvSpPr txBox="1">
            <a:spLocks noGrp="1" noChangeArrowheads="1"/>
          </p:cNvSpPr>
          <p:nvPr/>
        </p:nvSpPr>
        <p:spPr bwMode="auto">
          <a:xfrm>
            <a:off x="3190875" y="9720263"/>
            <a:ext cx="717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6" tIns="49234" rIns="98466" bIns="49234" anchor="b"/>
          <a:lstStyle>
            <a:lvl1pPr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8350" indent="-295275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8268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55763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2883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860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32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5004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9576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D53727-54BB-49F8-A7B4-AA68DC2335C5}" type="slidenum">
              <a:rPr lang="fr-FR" sz="1000">
                <a:solidFill>
                  <a:srgbClr val="B0002D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566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566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5319713"/>
            <a:ext cx="5207000" cy="1512887"/>
          </a:xfrm>
        </p:spPr>
        <p:txBody>
          <a:bodyPr lIns="94870" tIns="47435" rIns="94870" bIns="47435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8350" indent="-295275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8268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55763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2883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860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32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5004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9576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2AF32-1875-4ED0-8A6C-FE2F63CF5B97}" type="slidenum">
              <a:rPr lang="fr-FR" sz="1000">
                <a:solidFill>
                  <a:srgbClr val="B0002D"/>
                </a:solidFill>
              </a:rPr>
              <a:pPr eaLnBrk="1" hangingPunct="1"/>
              <a:t>16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5184775"/>
            <a:ext cx="5114925" cy="45339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GB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5184775"/>
            <a:ext cx="5113337" cy="4532313"/>
          </a:xfrm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 txBox="1">
            <a:spLocks noGrp="1" noChangeArrowheads="1"/>
          </p:cNvSpPr>
          <p:nvPr/>
        </p:nvSpPr>
        <p:spPr bwMode="auto">
          <a:xfrm>
            <a:off x="3190875" y="9720263"/>
            <a:ext cx="717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91" tIns="50497" rIns="100991" bIns="50497" anchor="b"/>
          <a:lstStyle>
            <a:lvl1pPr defTabSz="10112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88988" indent="-303213" defTabSz="101123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212850" indent="-242888" defTabSz="101123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98625" indent="-242888" defTabSz="10112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82813" indent="-241300" defTabSz="101123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640013" indent="-241300" algn="ctr" defTabSz="10112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097213" indent="-241300" algn="ctr" defTabSz="10112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554413" indent="-241300" algn="ctr" defTabSz="10112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4011613" indent="-241300" algn="ctr" defTabSz="10112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7B772C-0CB5-4E3A-9938-6008E2317A66}" type="slidenum">
              <a:rPr lang="fr-FR" sz="1100">
                <a:solidFill>
                  <a:srgbClr val="B0002D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fr-FR" sz="1100">
              <a:solidFill>
                <a:srgbClr val="B0002D"/>
              </a:solidFill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1750" cy="3833812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5319713"/>
            <a:ext cx="5207000" cy="1512887"/>
          </a:xfrm>
        </p:spPr>
        <p:txBody>
          <a:bodyPr lIns="97302" tIns="48651" rIns="97302" bIns="48651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 txBox="1">
            <a:spLocks noGrp="1" noChangeArrowheads="1"/>
          </p:cNvSpPr>
          <p:nvPr/>
        </p:nvSpPr>
        <p:spPr bwMode="auto">
          <a:xfrm>
            <a:off x="3192463" y="9720263"/>
            <a:ext cx="7143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94" tIns="49247" rIns="98494" bIns="49247" anchor="b"/>
          <a:lstStyle>
            <a:lvl1pPr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8350" indent="-295275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8268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55763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28838" indent="-236538" defTabSz="98583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860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32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5004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957638" indent="-236538" algn="ctr" defTabSz="9858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08CF4F-53A2-4159-A169-D5D8B6FCC5C1}" type="slidenum">
              <a:rPr lang="fr-FR" sz="1000">
                <a:solidFill>
                  <a:srgbClr val="B0002D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6513" cy="3836987"/>
          </a:xfrm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5184775"/>
            <a:ext cx="5114925" cy="4533900"/>
          </a:xfrm>
        </p:spPr>
        <p:txBody>
          <a:bodyPr lIns="94897" tIns="47449" rIns="94897" bIns="47449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2000"/>
            <a:ext cx="5118100" cy="3838575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29"/>
          <p:cNvSpPr txBox="1">
            <a:spLocks noChangeArrowheads="1"/>
          </p:cNvSpPr>
          <p:nvPr/>
        </p:nvSpPr>
        <p:spPr bwMode="gray">
          <a:xfrm>
            <a:off x="271463" y="6623050"/>
            <a:ext cx="14906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  <a:defRPr/>
            </a:pPr>
            <a:r>
              <a:rPr lang="en-US" sz="800">
                <a:solidFill>
                  <a:schemeClr val="bg2"/>
                </a:solidFill>
                <a:latin typeface="Arial" pitchFamily="34" charset="0"/>
              </a:rPr>
              <a:t>© - Copyright Bureau Veritas</a:t>
            </a:r>
          </a:p>
        </p:txBody>
      </p:sp>
    </p:spTree>
    <p:extLst>
      <p:ext uri="{BB962C8B-B14F-4D97-AF65-F5344CB8AC3E}">
        <p14:creationId xmlns:p14="http://schemas.microsoft.com/office/powerpoint/2010/main" val="90524268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1919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1788" y="101600"/>
            <a:ext cx="2143125" cy="6084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2413" y="101600"/>
            <a:ext cx="6276975" cy="6084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57009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13" y="101600"/>
            <a:ext cx="7893050" cy="654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21213" y="987425"/>
            <a:ext cx="4203700" cy="25225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21213" y="3662363"/>
            <a:ext cx="4203700" cy="25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51788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13" y="101600"/>
            <a:ext cx="7893050" cy="654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1213" y="987425"/>
            <a:ext cx="4203700" cy="51990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10882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E005C-7F13-4BDF-A01A-1A888A73CD66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19E6-70AA-4C86-B288-53B798F0A4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4FD0A-C2CE-4EF4-88BC-E89E92E3A228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C5C2-902D-4CF2-B7C2-3C42BF36BF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E501B-B7F8-4B0A-B7C4-F811E3BF7B20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E388-B856-47D0-B332-8ABFD3605A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6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64F2-CC20-44AE-8E8C-0C590319F9EF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D8E1-59CD-4AFB-9D38-89FCC8CEA9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1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C976E-35D2-457C-A345-4DEBA330302D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98DA-3335-4597-BC77-90DDAD6279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3921D-0FD4-475A-B796-5EEE0AB7BD90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3446-C599-4261-8FF9-E8F97303AC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1928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377DA-BEF3-4E4B-9DF7-7E55FD33CD5F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D64D6-836D-400B-BE74-A35566946A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5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166CD-5CF7-488D-9E06-87A6CBA93441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B7CE-7B50-4BD1-A601-FA92CB6447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7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7B472-5624-45EA-8D14-07B81B66DB1F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D7AF-D079-48BD-A3A9-B30B453647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B1F6C-FA80-4C48-8746-463451E3E174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0B7B-9C99-40A5-B34E-2112055CE5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248AB-C419-476E-ACED-CEF8F92A799C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E47C-16AE-4962-B70E-40456499C1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5696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1213" y="987425"/>
            <a:ext cx="42037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213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4145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154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3897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137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0860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6700" y="987425"/>
            <a:ext cx="8558213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793750"/>
            <a:ext cx="8820150" cy="174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83" name="Rectangle 359"/>
          <p:cNvSpPr>
            <a:spLocks noChangeArrowheads="1"/>
          </p:cNvSpPr>
          <p:nvPr/>
        </p:nvSpPr>
        <p:spPr bwMode="gray">
          <a:xfrm>
            <a:off x="8636000" y="128588"/>
            <a:ext cx="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84" name="Freeform 360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85" name="Freeform 361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86" name="Freeform 362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87" name="Freeform 363"/>
          <p:cNvSpPr>
            <a:spLocks/>
          </p:cNvSpPr>
          <p:nvPr/>
        </p:nvSpPr>
        <p:spPr bwMode="gray">
          <a:xfrm>
            <a:off x="8520113" y="117475"/>
            <a:ext cx="390525" cy="482600"/>
          </a:xfrm>
          <a:custGeom>
            <a:avLst/>
            <a:gdLst/>
            <a:ahLst/>
            <a:cxnLst>
              <a:cxn ang="0">
                <a:pos x="274" y="680"/>
              </a:cxn>
              <a:cxn ang="0">
                <a:pos x="302" y="678"/>
              </a:cxn>
              <a:cxn ang="0">
                <a:pos x="358" y="670"/>
              </a:cxn>
              <a:cxn ang="0">
                <a:pos x="384" y="664"/>
              </a:cxn>
              <a:cxn ang="0">
                <a:pos x="412" y="652"/>
              </a:cxn>
              <a:cxn ang="0">
                <a:pos x="448" y="626"/>
              </a:cxn>
              <a:cxn ang="0">
                <a:pos x="470" y="604"/>
              </a:cxn>
              <a:cxn ang="0">
                <a:pos x="478" y="592"/>
              </a:cxn>
              <a:cxn ang="0">
                <a:pos x="492" y="570"/>
              </a:cxn>
              <a:cxn ang="0">
                <a:pos x="514" y="516"/>
              </a:cxn>
              <a:cxn ang="0">
                <a:pos x="534" y="450"/>
              </a:cxn>
              <a:cxn ang="0">
                <a:pos x="544" y="378"/>
              </a:cxn>
              <a:cxn ang="0">
                <a:pos x="546" y="340"/>
              </a:cxn>
              <a:cxn ang="0">
                <a:pos x="544" y="302"/>
              </a:cxn>
              <a:cxn ang="0">
                <a:pos x="534" y="230"/>
              </a:cxn>
              <a:cxn ang="0">
                <a:pos x="514" y="164"/>
              </a:cxn>
              <a:cxn ang="0">
                <a:pos x="492" y="110"/>
              </a:cxn>
              <a:cxn ang="0">
                <a:pos x="478" y="88"/>
              </a:cxn>
              <a:cxn ang="0">
                <a:pos x="470" y="76"/>
              </a:cxn>
              <a:cxn ang="0">
                <a:pos x="448" y="54"/>
              </a:cxn>
              <a:cxn ang="0">
                <a:pos x="412" y="28"/>
              </a:cxn>
              <a:cxn ang="0">
                <a:pos x="384" y="16"/>
              </a:cxn>
              <a:cxn ang="0">
                <a:pos x="384" y="16"/>
              </a:cxn>
              <a:cxn ang="0">
                <a:pos x="330" y="4"/>
              </a:cxn>
              <a:cxn ang="0">
                <a:pos x="274" y="0"/>
              </a:cxn>
              <a:cxn ang="0">
                <a:pos x="274" y="0"/>
              </a:cxn>
              <a:cxn ang="0">
                <a:pos x="216" y="4"/>
              </a:cxn>
              <a:cxn ang="0">
                <a:pos x="162" y="16"/>
              </a:cxn>
              <a:cxn ang="0">
                <a:pos x="162" y="16"/>
              </a:cxn>
              <a:cxn ang="0">
                <a:pos x="136" y="28"/>
              </a:cxn>
              <a:cxn ang="0">
                <a:pos x="98" y="54"/>
              </a:cxn>
              <a:cxn ang="0">
                <a:pos x="78" y="76"/>
              </a:cxn>
              <a:cxn ang="0">
                <a:pos x="70" y="88"/>
              </a:cxn>
              <a:cxn ang="0">
                <a:pos x="56" y="110"/>
              </a:cxn>
              <a:cxn ang="0">
                <a:pos x="32" y="164"/>
              </a:cxn>
              <a:cxn ang="0">
                <a:pos x="14" y="230"/>
              </a:cxn>
              <a:cxn ang="0">
                <a:pos x="2" y="302"/>
              </a:cxn>
              <a:cxn ang="0">
                <a:pos x="0" y="340"/>
              </a:cxn>
              <a:cxn ang="0">
                <a:pos x="2" y="378"/>
              </a:cxn>
              <a:cxn ang="0">
                <a:pos x="14" y="450"/>
              </a:cxn>
              <a:cxn ang="0">
                <a:pos x="32" y="516"/>
              </a:cxn>
              <a:cxn ang="0">
                <a:pos x="56" y="570"/>
              </a:cxn>
              <a:cxn ang="0">
                <a:pos x="70" y="592"/>
              </a:cxn>
              <a:cxn ang="0">
                <a:pos x="78" y="604"/>
              </a:cxn>
              <a:cxn ang="0">
                <a:pos x="98" y="626"/>
              </a:cxn>
              <a:cxn ang="0">
                <a:pos x="136" y="652"/>
              </a:cxn>
              <a:cxn ang="0">
                <a:pos x="162" y="664"/>
              </a:cxn>
              <a:cxn ang="0">
                <a:pos x="162" y="664"/>
              </a:cxn>
              <a:cxn ang="0">
                <a:pos x="216" y="676"/>
              </a:cxn>
              <a:cxn ang="0">
                <a:pos x="272" y="680"/>
              </a:cxn>
              <a:cxn ang="0">
                <a:pos x="274" y="680"/>
              </a:cxn>
            </a:cxnLst>
            <a:rect l="0" t="0" r="r" b="b"/>
            <a:pathLst>
              <a:path w="546" h="680">
                <a:moveTo>
                  <a:pt x="274" y="680"/>
                </a:moveTo>
                <a:lnTo>
                  <a:pt x="274" y="680"/>
                </a:lnTo>
                <a:lnTo>
                  <a:pt x="274" y="680"/>
                </a:lnTo>
                <a:lnTo>
                  <a:pt x="302" y="678"/>
                </a:lnTo>
                <a:lnTo>
                  <a:pt x="330" y="676"/>
                </a:lnTo>
                <a:lnTo>
                  <a:pt x="358" y="670"/>
                </a:lnTo>
                <a:lnTo>
                  <a:pt x="384" y="664"/>
                </a:lnTo>
                <a:lnTo>
                  <a:pt x="384" y="664"/>
                </a:lnTo>
                <a:lnTo>
                  <a:pt x="384" y="664"/>
                </a:lnTo>
                <a:lnTo>
                  <a:pt x="412" y="652"/>
                </a:lnTo>
                <a:lnTo>
                  <a:pt x="436" y="634"/>
                </a:lnTo>
                <a:lnTo>
                  <a:pt x="448" y="626"/>
                </a:lnTo>
                <a:lnTo>
                  <a:pt x="460" y="614"/>
                </a:lnTo>
                <a:lnTo>
                  <a:pt x="470" y="604"/>
                </a:lnTo>
                <a:lnTo>
                  <a:pt x="478" y="592"/>
                </a:lnTo>
                <a:lnTo>
                  <a:pt x="478" y="592"/>
                </a:lnTo>
                <a:lnTo>
                  <a:pt x="478" y="592"/>
                </a:lnTo>
                <a:lnTo>
                  <a:pt x="492" y="570"/>
                </a:lnTo>
                <a:lnTo>
                  <a:pt x="504" y="544"/>
                </a:lnTo>
                <a:lnTo>
                  <a:pt x="514" y="516"/>
                </a:lnTo>
                <a:lnTo>
                  <a:pt x="526" y="484"/>
                </a:lnTo>
                <a:lnTo>
                  <a:pt x="534" y="450"/>
                </a:lnTo>
                <a:lnTo>
                  <a:pt x="540" y="414"/>
                </a:lnTo>
                <a:lnTo>
                  <a:pt x="544" y="378"/>
                </a:lnTo>
                <a:lnTo>
                  <a:pt x="546" y="340"/>
                </a:lnTo>
                <a:lnTo>
                  <a:pt x="546" y="340"/>
                </a:lnTo>
                <a:lnTo>
                  <a:pt x="546" y="340"/>
                </a:lnTo>
                <a:lnTo>
                  <a:pt x="544" y="302"/>
                </a:lnTo>
                <a:lnTo>
                  <a:pt x="540" y="266"/>
                </a:lnTo>
                <a:lnTo>
                  <a:pt x="534" y="230"/>
                </a:lnTo>
                <a:lnTo>
                  <a:pt x="526" y="196"/>
                </a:lnTo>
                <a:lnTo>
                  <a:pt x="514" y="164"/>
                </a:lnTo>
                <a:lnTo>
                  <a:pt x="504" y="136"/>
                </a:lnTo>
                <a:lnTo>
                  <a:pt x="492" y="110"/>
                </a:lnTo>
                <a:lnTo>
                  <a:pt x="478" y="88"/>
                </a:lnTo>
                <a:lnTo>
                  <a:pt x="478" y="88"/>
                </a:lnTo>
                <a:lnTo>
                  <a:pt x="478" y="88"/>
                </a:lnTo>
                <a:lnTo>
                  <a:pt x="470" y="76"/>
                </a:lnTo>
                <a:lnTo>
                  <a:pt x="460" y="66"/>
                </a:lnTo>
                <a:lnTo>
                  <a:pt x="448" y="54"/>
                </a:lnTo>
                <a:lnTo>
                  <a:pt x="438" y="44"/>
                </a:lnTo>
                <a:lnTo>
                  <a:pt x="412" y="28"/>
                </a:lnTo>
                <a:lnTo>
                  <a:pt x="398" y="22"/>
                </a:lnTo>
                <a:lnTo>
                  <a:pt x="384" y="16"/>
                </a:lnTo>
                <a:lnTo>
                  <a:pt x="384" y="16"/>
                </a:lnTo>
                <a:lnTo>
                  <a:pt x="384" y="16"/>
                </a:lnTo>
                <a:lnTo>
                  <a:pt x="358" y="10"/>
                </a:lnTo>
                <a:lnTo>
                  <a:pt x="330" y="4"/>
                </a:lnTo>
                <a:lnTo>
                  <a:pt x="302" y="2"/>
                </a:lnTo>
                <a:lnTo>
                  <a:pt x="274" y="0"/>
                </a:lnTo>
                <a:lnTo>
                  <a:pt x="274" y="0"/>
                </a:lnTo>
                <a:lnTo>
                  <a:pt x="274" y="0"/>
                </a:lnTo>
                <a:lnTo>
                  <a:pt x="246" y="2"/>
                </a:lnTo>
                <a:lnTo>
                  <a:pt x="216" y="4"/>
                </a:lnTo>
                <a:lnTo>
                  <a:pt x="190" y="10"/>
                </a:lnTo>
                <a:lnTo>
                  <a:pt x="162" y="16"/>
                </a:lnTo>
                <a:lnTo>
                  <a:pt x="162" y="16"/>
                </a:lnTo>
                <a:lnTo>
                  <a:pt x="162" y="16"/>
                </a:lnTo>
                <a:lnTo>
                  <a:pt x="148" y="22"/>
                </a:lnTo>
                <a:lnTo>
                  <a:pt x="136" y="28"/>
                </a:lnTo>
                <a:lnTo>
                  <a:pt x="110" y="44"/>
                </a:lnTo>
                <a:lnTo>
                  <a:pt x="98" y="54"/>
                </a:lnTo>
                <a:lnTo>
                  <a:pt x="88" y="66"/>
                </a:lnTo>
                <a:lnTo>
                  <a:pt x="78" y="76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56" y="110"/>
                </a:lnTo>
                <a:lnTo>
                  <a:pt x="44" y="136"/>
                </a:lnTo>
                <a:lnTo>
                  <a:pt x="32" y="164"/>
                </a:lnTo>
                <a:lnTo>
                  <a:pt x="22" y="196"/>
                </a:lnTo>
                <a:lnTo>
                  <a:pt x="14" y="230"/>
                </a:lnTo>
                <a:lnTo>
                  <a:pt x="6" y="266"/>
                </a:lnTo>
                <a:lnTo>
                  <a:pt x="2" y="302"/>
                </a:lnTo>
                <a:lnTo>
                  <a:pt x="0" y="340"/>
                </a:lnTo>
                <a:lnTo>
                  <a:pt x="0" y="340"/>
                </a:lnTo>
                <a:lnTo>
                  <a:pt x="0" y="340"/>
                </a:lnTo>
                <a:lnTo>
                  <a:pt x="2" y="378"/>
                </a:lnTo>
                <a:lnTo>
                  <a:pt x="6" y="414"/>
                </a:lnTo>
                <a:lnTo>
                  <a:pt x="14" y="450"/>
                </a:lnTo>
                <a:lnTo>
                  <a:pt x="22" y="484"/>
                </a:lnTo>
                <a:lnTo>
                  <a:pt x="32" y="516"/>
                </a:lnTo>
                <a:lnTo>
                  <a:pt x="44" y="544"/>
                </a:lnTo>
                <a:lnTo>
                  <a:pt x="56" y="570"/>
                </a:lnTo>
                <a:lnTo>
                  <a:pt x="70" y="592"/>
                </a:lnTo>
                <a:lnTo>
                  <a:pt x="70" y="592"/>
                </a:lnTo>
                <a:lnTo>
                  <a:pt x="70" y="592"/>
                </a:lnTo>
                <a:lnTo>
                  <a:pt x="78" y="604"/>
                </a:lnTo>
                <a:lnTo>
                  <a:pt x="88" y="614"/>
                </a:lnTo>
                <a:lnTo>
                  <a:pt x="98" y="626"/>
                </a:lnTo>
                <a:lnTo>
                  <a:pt x="110" y="634"/>
                </a:lnTo>
                <a:lnTo>
                  <a:pt x="136" y="652"/>
                </a:lnTo>
                <a:lnTo>
                  <a:pt x="148" y="658"/>
                </a:lnTo>
                <a:lnTo>
                  <a:pt x="162" y="664"/>
                </a:lnTo>
                <a:lnTo>
                  <a:pt x="162" y="664"/>
                </a:lnTo>
                <a:lnTo>
                  <a:pt x="162" y="664"/>
                </a:lnTo>
                <a:lnTo>
                  <a:pt x="190" y="670"/>
                </a:lnTo>
                <a:lnTo>
                  <a:pt x="216" y="676"/>
                </a:lnTo>
                <a:lnTo>
                  <a:pt x="244" y="678"/>
                </a:lnTo>
                <a:lnTo>
                  <a:pt x="272" y="680"/>
                </a:lnTo>
                <a:lnTo>
                  <a:pt x="274" y="680"/>
                </a:lnTo>
                <a:lnTo>
                  <a:pt x="274" y="68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88" name="Freeform 364"/>
          <p:cNvSpPr>
            <a:spLocks/>
          </p:cNvSpPr>
          <p:nvPr/>
        </p:nvSpPr>
        <p:spPr bwMode="gray">
          <a:xfrm>
            <a:off x="8534400" y="123825"/>
            <a:ext cx="361950" cy="468313"/>
          </a:xfrm>
          <a:custGeom>
            <a:avLst/>
            <a:gdLst/>
            <a:ahLst/>
            <a:cxnLst>
              <a:cxn ang="0">
                <a:pos x="506" y="330"/>
              </a:cxn>
              <a:cxn ang="0">
                <a:pos x="502" y="388"/>
              </a:cxn>
              <a:cxn ang="0">
                <a:pos x="492" y="448"/>
              </a:cxn>
              <a:cxn ang="0">
                <a:pos x="478" y="502"/>
              </a:cxn>
              <a:cxn ang="0">
                <a:pos x="462" y="544"/>
              </a:cxn>
              <a:cxn ang="0">
                <a:pos x="452" y="564"/>
              </a:cxn>
              <a:cxn ang="0">
                <a:pos x="428" y="598"/>
              </a:cxn>
              <a:cxn ang="0">
                <a:pos x="400" y="624"/>
              </a:cxn>
              <a:cxn ang="0">
                <a:pos x="366" y="642"/>
              </a:cxn>
              <a:cxn ang="0">
                <a:pos x="346" y="648"/>
              </a:cxn>
              <a:cxn ang="0">
                <a:pos x="300" y="658"/>
              </a:cxn>
              <a:cxn ang="0">
                <a:pos x="254" y="660"/>
              </a:cxn>
              <a:cxn ang="0">
                <a:pos x="254" y="660"/>
              </a:cxn>
              <a:cxn ang="0">
                <a:pos x="206" y="658"/>
              </a:cxn>
              <a:cxn ang="0">
                <a:pos x="160" y="648"/>
              </a:cxn>
              <a:cxn ang="0">
                <a:pos x="140" y="642"/>
              </a:cxn>
              <a:cxn ang="0">
                <a:pos x="106" y="624"/>
              </a:cxn>
              <a:cxn ang="0">
                <a:pos x="78" y="598"/>
              </a:cxn>
              <a:cxn ang="0">
                <a:pos x="54" y="564"/>
              </a:cxn>
              <a:cxn ang="0">
                <a:pos x="44" y="544"/>
              </a:cxn>
              <a:cxn ang="0">
                <a:pos x="28" y="502"/>
              </a:cxn>
              <a:cxn ang="0">
                <a:pos x="14" y="448"/>
              </a:cxn>
              <a:cxn ang="0">
                <a:pos x="4" y="388"/>
              </a:cxn>
              <a:cxn ang="0">
                <a:pos x="0" y="330"/>
              </a:cxn>
              <a:cxn ang="0">
                <a:pos x="0" y="330"/>
              </a:cxn>
              <a:cxn ang="0">
                <a:pos x="4" y="272"/>
              </a:cxn>
              <a:cxn ang="0">
                <a:pos x="14" y="212"/>
              </a:cxn>
              <a:cxn ang="0">
                <a:pos x="28" y="158"/>
              </a:cxn>
              <a:cxn ang="0">
                <a:pos x="44" y="116"/>
              </a:cxn>
              <a:cxn ang="0">
                <a:pos x="54" y="96"/>
              </a:cxn>
              <a:cxn ang="0">
                <a:pos x="78" y="62"/>
              </a:cxn>
              <a:cxn ang="0">
                <a:pos x="106" y="36"/>
              </a:cxn>
              <a:cxn ang="0">
                <a:pos x="140" y="18"/>
              </a:cxn>
              <a:cxn ang="0">
                <a:pos x="160" y="10"/>
              </a:cxn>
              <a:cxn ang="0">
                <a:pos x="206" y="2"/>
              </a:cxn>
              <a:cxn ang="0">
                <a:pos x="254" y="0"/>
              </a:cxn>
              <a:cxn ang="0">
                <a:pos x="254" y="0"/>
              </a:cxn>
              <a:cxn ang="0">
                <a:pos x="300" y="2"/>
              </a:cxn>
              <a:cxn ang="0">
                <a:pos x="346" y="10"/>
              </a:cxn>
              <a:cxn ang="0">
                <a:pos x="366" y="18"/>
              </a:cxn>
              <a:cxn ang="0">
                <a:pos x="400" y="36"/>
              </a:cxn>
              <a:cxn ang="0">
                <a:pos x="428" y="62"/>
              </a:cxn>
              <a:cxn ang="0">
                <a:pos x="452" y="96"/>
              </a:cxn>
              <a:cxn ang="0">
                <a:pos x="462" y="116"/>
              </a:cxn>
              <a:cxn ang="0">
                <a:pos x="478" y="158"/>
              </a:cxn>
              <a:cxn ang="0">
                <a:pos x="492" y="212"/>
              </a:cxn>
              <a:cxn ang="0">
                <a:pos x="502" y="272"/>
              </a:cxn>
              <a:cxn ang="0">
                <a:pos x="506" y="330"/>
              </a:cxn>
              <a:cxn ang="0">
                <a:pos x="506" y="330"/>
              </a:cxn>
            </a:cxnLst>
            <a:rect l="0" t="0" r="r" b="b"/>
            <a:pathLst>
              <a:path w="506" h="660">
                <a:moveTo>
                  <a:pt x="506" y="330"/>
                </a:moveTo>
                <a:lnTo>
                  <a:pt x="506" y="330"/>
                </a:lnTo>
                <a:lnTo>
                  <a:pt x="506" y="358"/>
                </a:lnTo>
                <a:lnTo>
                  <a:pt x="502" y="388"/>
                </a:lnTo>
                <a:lnTo>
                  <a:pt x="498" y="418"/>
                </a:lnTo>
                <a:lnTo>
                  <a:pt x="492" y="448"/>
                </a:lnTo>
                <a:lnTo>
                  <a:pt x="486" y="476"/>
                </a:lnTo>
                <a:lnTo>
                  <a:pt x="478" y="502"/>
                </a:lnTo>
                <a:lnTo>
                  <a:pt x="470" y="524"/>
                </a:lnTo>
                <a:lnTo>
                  <a:pt x="462" y="544"/>
                </a:lnTo>
                <a:lnTo>
                  <a:pt x="462" y="544"/>
                </a:lnTo>
                <a:lnTo>
                  <a:pt x="452" y="564"/>
                </a:lnTo>
                <a:lnTo>
                  <a:pt x="442" y="582"/>
                </a:lnTo>
                <a:lnTo>
                  <a:pt x="428" y="598"/>
                </a:lnTo>
                <a:lnTo>
                  <a:pt x="416" y="612"/>
                </a:lnTo>
                <a:lnTo>
                  <a:pt x="400" y="624"/>
                </a:lnTo>
                <a:lnTo>
                  <a:pt x="384" y="634"/>
                </a:lnTo>
                <a:lnTo>
                  <a:pt x="366" y="642"/>
                </a:lnTo>
                <a:lnTo>
                  <a:pt x="346" y="648"/>
                </a:lnTo>
                <a:lnTo>
                  <a:pt x="346" y="648"/>
                </a:lnTo>
                <a:lnTo>
                  <a:pt x="324" y="654"/>
                </a:lnTo>
                <a:lnTo>
                  <a:pt x="300" y="658"/>
                </a:lnTo>
                <a:lnTo>
                  <a:pt x="276" y="660"/>
                </a:lnTo>
                <a:lnTo>
                  <a:pt x="254" y="660"/>
                </a:lnTo>
                <a:lnTo>
                  <a:pt x="254" y="660"/>
                </a:lnTo>
                <a:lnTo>
                  <a:pt x="254" y="660"/>
                </a:lnTo>
                <a:lnTo>
                  <a:pt x="230" y="660"/>
                </a:lnTo>
                <a:lnTo>
                  <a:pt x="206" y="658"/>
                </a:lnTo>
                <a:lnTo>
                  <a:pt x="184" y="654"/>
                </a:lnTo>
                <a:lnTo>
                  <a:pt x="160" y="648"/>
                </a:lnTo>
                <a:lnTo>
                  <a:pt x="160" y="648"/>
                </a:lnTo>
                <a:lnTo>
                  <a:pt x="140" y="642"/>
                </a:lnTo>
                <a:lnTo>
                  <a:pt x="122" y="634"/>
                </a:lnTo>
                <a:lnTo>
                  <a:pt x="106" y="624"/>
                </a:lnTo>
                <a:lnTo>
                  <a:pt x="90" y="612"/>
                </a:lnTo>
                <a:lnTo>
                  <a:pt x="78" y="598"/>
                </a:lnTo>
                <a:lnTo>
                  <a:pt x="64" y="582"/>
                </a:lnTo>
                <a:lnTo>
                  <a:pt x="54" y="564"/>
                </a:lnTo>
                <a:lnTo>
                  <a:pt x="44" y="544"/>
                </a:lnTo>
                <a:lnTo>
                  <a:pt x="44" y="544"/>
                </a:lnTo>
                <a:lnTo>
                  <a:pt x="36" y="524"/>
                </a:lnTo>
                <a:lnTo>
                  <a:pt x="28" y="502"/>
                </a:lnTo>
                <a:lnTo>
                  <a:pt x="20" y="476"/>
                </a:lnTo>
                <a:lnTo>
                  <a:pt x="14" y="448"/>
                </a:lnTo>
                <a:lnTo>
                  <a:pt x="8" y="418"/>
                </a:lnTo>
                <a:lnTo>
                  <a:pt x="4" y="388"/>
                </a:lnTo>
                <a:lnTo>
                  <a:pt x="0" y="358"/>
                </a:lnTo>
                <a:lnTo>
                  <a:pt x="0" y="330"/>
                </a:lnTo>
                <a:lnTo>
                  <a:pt x="0" y="330"/>
                </a:lnTo>
                <a:lnTo>
                  <a:pt x="0" y="330"/>
                </a:lnTo>
                <a:lnTo>
                  <a:pt x="0" y="302"/>
                </a:lnTo>
                <a:lnTo>
                  <a:pt x="4" y="272"/>
                </a:lnTo>
                <a:lnTo>
                  <a:pt x="8" y="242"/>
                </a:lnTo>
                <a:lnTo>
                  <a:pt x="14" y="212"/>
                </a:lnTo>
                <a:lnTo>
                  <a:pt x="20" y="184"/>
                </a:lnTo>
                <a:lnTo>
                  <a:pt x="28" y="158"/>
                </a:lnTo>
                <a:lnTo>
                  <a:pt x="36" y="136"/>
                </a:lnTo>
                <a:lnTo>
                  <a:pt x="44" y="116"/>
                </a:lnTo>
                <a:lnTo>
                  <a:pt x="44" y="116"/>
                </a:lnTo>
                <a:lnTo>
                  <a:pt x="54" y="96"/>
                </a:lnTo>
                <a:lnTo>
                  <a:pt x="64" y="78"/>
                </a:lnTo>
                <a:lnTo>
                  <a:pt x="78" y="62"/>
                </a:lnTo>
                <a:lnTo>
                  <a:pt x="90" y="48"/>
                </a:lnTo>
                <a:lnTo>
                  <a:pt x="106" y="36"/>
                </a:lnTo>
                <a:lnTo>
                  <a:pt x="122" y="26"/>
                </a:lnTo>
                <a:lnTo>
                  <a:pt x="140" y="18"/>
                </a:lnTo>
                <a:lnTo>
                  <a:pt x="160" y="10"/>
                </a:lnTo>
                <a:lnTo>
                  <a:pt x="160" y="10"/>
                </a:lnTo>
                <a:lnTo>
                  <a:pt x="184" y="6"/>
                </a:lnTo>
                <a:lnTo>
                  <a:pt x="206" y="2"/>
                </a:lnTo>
                <a:lnTo>
                  <a:pt x="230" y="0"/>
                </a:lnTo>
                <a:lnTo>
                  <a:pt x="254" y="0"/>
                </a:lnTo>
                <a:lnTo>
                  <a:pt x="254" y="0"/>
                </a:lnTo>
                <a:lnTo>
                  <a:pt x="254" y="0"/>
                </a:lnTo>
                <a:lnTo>
                  <a:pt x="276" y="0"/>
                </a:lnTo>
                <a:lnTo>
                  <a:pt x="300" y="2"/>
                </a:lnTo>
                <a:lnTo>
                  <a:pt x="324" y="6"/>
                </a:lnTo>
                <a:lnTo>
                  <a:pt x="346" y="10"/>
                </a:lnTo>
                <a:lnTo>
                  <a:pt x="346" y="10"/>
                </a:lnTo>
                <a:lnTo>
                  <a:pt x="366" y="18"/>
                </a:lnTo>
                <a:lnTo>
                  <a:pt x="384" y="26"/>
                </a:lnTo>
                <a:lnTo>
                  <a:pt x="400" y="36"/>
                </a:lnTo>
                <a:lnTo>
                  <a:pt x="416" y="48"/>
                </a:lnTo>
                <a:lnTo>
                  <a:pt x="428" y="62"/>
                </a:lnTo>
                <a:lnTo>
                  <a:pt x="442" y="78"/>
                </a:lnTo>
                <a:lnTo>
                  <a:pt x="452" y="96"/>
                </a:lnTo>
                <a:lnTo>
                  <a:pt x="462" y="116"/>
                </a:lnTo>
                <a:lnTo>
                  <a:pt x="462" y="116"/>
                </a:lnTo>
                <a:lnTo>
                  <a:pt x="470" y="136"/>
                </a:lnTo>
                <a:lnTo>
                  <a:pt x="478" y="158"/>
                </a:lnTo>
                <a:lnTo>
                  <a:pt x="486" y="184"/>
                </a:lnTo>
                <a:lnTo>
                  <a:pt x="492" y="212"/>
                </a:lnTo>
                <a:lnTo>
                  <a:pt x="498" y="242"/>
                </a:lnTo>
                <a:lnTo>
                  <a:pt x="502" y="272"/>
                </a:lnTo>
                <a:lnTo>
                  <a:pt x="506" y="302"/>
                </a:lnTo>
                <a:lnTo>
                  <a:pt x="506" y="330"/>
                </a:lnTo>
                <a:lnTo>
                  <a:pt x="506" y="330"/>
                </a:lnTo>
                <a:lnTo>
                  <a:pt x="506" y="3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89" name="Freeform 365"/>
          <p:cNvSpPr>
            <a:spLocks/>
          </p:cNvSpPr>
          <p:nvPr/>
        </p:nvSpPr>
        <p:spPr bwMode="gray">
          <a:xfrm>
            <a:off x="8591550" y="180975"/>
            <a:ext cx="247650" cy="354013"/>
          </a:xfrm>
          <a:custGeom>
            <a:avLst/>
            <a:gdLst/>
            <a:ahLst/>
            <a:cxnLst>
              <a:cxn ang="0">
                <a:pos x="174" y="0"/>
              </a:cxn>
              <a:cxn ang="0">
                <a:pos x="214" y="2"/>
              </a:cxn>
              <a:cxn ang="0">
                <a:pos x="250" y="10"/>
              </a:cxn>
              <a:cxn ang="0">
                <a:pos x="250" y="10"/>
              </a:cxn>
              <a:cxn ang="0">
                <a:pos x="286" y="28"/>
              </a:cxn>
              <a:cxn ang="0">
                <a:pos x="308" y="60"/>
              </a:cxn>
              <a:cxn ang="0">
                <a:pos x="316" y="78"/>
              </a:cxn>
              <a:cxn ang="0">
                <a:pos x="330" y="122"/>
              </a:cxn>
              <a:cxn ang="0">
                <a:pos x="340" y="172"/>
              </a:cxn>
              <a:cxn ang="0">
                <a:pos x="346" y="224"/>
              </a:cxn>
              <a:cxn ang="0">
                <a:pos x="346" y="250"/>
              </a:cxn>
              <a:cxn ang="0">
                <a:pos x="346" y="276"/>
              </a:cxn>
              <a:cxn ang="0">
                <a:pos x="340" y="328"/>
              </a:cxn>
              <a:cxn ang="0">
                <a:pos x="330" y="378"/>
              </a:cxn>
              <a:cxn ang="0">
                <a:pos x="316" y="422"/>
              </a:cxn>
              <a:cxn ang="0">
                <a:pos x="308" y="440"/>
              </a:cxn>
              <a:cxn ang="0">
                <a:pos x="286" y="472"/>
              </a:cxn>
              <a:cxn ang="0">
                <a:pos x="250" y="490"/>
              </a:cxn>
              <a:cxn ang="0">
                <a:pos x="250" y="490"/>
              </a:cxn>
              <a:cxn ang="0">
                <a:pos x="214" y="498"/>
              </a:cxn>
              <a:cxn ang="0">
                <a:pos x="174" y="500"/>
              </a:cxn>
              <a:cxn ang="0">
                <a:pos x="174" y="500"/>
              </a:cxn>
              <a:cxn ang="0">
                <a:pos x="134" y="498"/>
              </a:cxn>
              <a:cxn ang="0">
                <a:pos x="96" y="490"/>
              </a:cxn>
              <a:cxn ang="0">
                <a:pos x="96" y="490"/>
              </a:cxn>
              <a:cxn ang="0">
                <a:pos x="62" y="472"/>
              </a:cxn>
              <a:cxn ang="0">
                <a:pos x="40" y="440"/>
              </a:cxn>
              <a:cxn ang="0">
                <a:pos x="30" y="422"/>
              </a:cxn>
              <a:cxn ang="0">
                <a:pos x="16" y="378"/>
              </a:cxn>
              <a:cxn ang="0">
                <a:pos x="6" y="328"/>
              </a:cxn>
              <a:cxn ang="0">
                <a:pos x="2" y="276"/>
              </a:cxn>
              <a:cxn ang="0">
                <a:pos x="0" y="250"/>
              </a:cxn>
              <a:cxn ang="0">
                <a:pos x="2" y="224"/>
              </a:cxn>
              <a:cxn ang="0">
                <a:pos x="6" y="172"/>
              </a:cxn>
              <a:cxn ang="0">
                <a:pos x="16" y="122"/>
              </a:cxn>
              <a:cxn ang="0">
                <a:pos x="30" y="78"/>
              </a:cxn>
              <a:cxn ang="0">
                <a:pos x="40" y="60"/>
              </a:cxn>
              <a:cxn ang="0">
                <a:pos x="62" y="28"/>
              </a:cxn>
              <a:cxn ang="0">
                <a:pos x="96" y="10"/>
              </a:cxn>
              <a:cxn ang="0">
                <a:pos x="96" y="10"/>
              </a:cxn>
              <a:cxn ang="0">
                <a:pos x="134" y="2"/>
              </a:cxn>
              <a:cxn ang="0">
                <a:pos x="174" y="0"/>
              </a:cxn>
              <a:cxn ang="0">
                <a:pos x="174" y="0"/>
              </a:cxn>
            </a:cxnLst>
            <a:rect l="0" t="0" r="r" b="b"/>
            <a:pathLst>
              <a:path w="346" h="500">
                <a:moveTo>
                  <a:pt x="174" y="0"/>
                </a:moveTo>
                <a:lnTo>
                  <a:pt x="174" y="0"/>
                </a:lnTo>
                <a:lnTo>
                  <a:pt x="194" y="0"/>
                </a:lnTo>
                <a:lnTo>
                  <a:pt x="214" y="2"/>
                </a:lnTo>
                <a:lnTo>
                  <a:pt x="232" y="6"/>
                </a:lnTo>
                <a:lnTo>
                  <a:pt x="250" y="10"/>
                </a:lnTo>
                <a:lnTo>
                  <a:pt x="250" y="10"/>
                </a:lnTo>
                <a:lnTo>
                  <a:pt x="250" y="10"/>
                </a:lnTo>
                <a:lnTo>
                  <a:pt x="268" y="18"/>
                </a:lnTo>
                <a:lnTo>
                  <a:pt x="286" y="28"/>
                </a:lnTo>
                <a:lnTo>
                  <a:pt x="298" y="42"/>
                </a:lnTo>
                <a:lnTo>
                  <a:pt x="308" y="60"/>
                </a:lnTo>
                <a:lnTo>
                  <a:pt x="308" y="60"/>
                </a:lnTo>
                <a:lnTo>
                  <a:pt x="316" y="78"/>
                </a:lnTo>
                <a:lnTo>
                  <a:pt x="324" y="100"/>
                </a:lnTo>
                <a:lnTo>
                  <a:pt x="330" y="122"/>
                </a:lnTo>
                <a:lnTo>
                  <a:pt x="336" y="146"/>
                </a:lnTo>
                <a:lnTo>
                  <a:pt x="340" y="172"/>
                </a:lnTo>
                <a:lnTo>
                  <a:pt x="344" y="198"/>
                </a:lnTo>
                <a:lnTo>
                  <a:pt x="346" y="224"/>
                </a:lnTo>
                <a:lnTo>
                  <a:pt x="346" y="250"/>
                </a:lnTo>
                <a:lnTo>
                  <a:pt x="346" y="250"/>
                </a:lnTo>
                <a:lnTo>
                  <a:pt x="346" y="250"/>
                </a:lnTo>
                <a:lnTo>
                  <a:pt x="346" y="276"/>
                </a:lnTo>
                <a:lnTo>
                  <a:pt x="344" y="302"/>
                </a:lnTo>
                <a:lnTo>
                  <a:pt x="340" y="328"/>
                </a:lnTo>
                <a:lnTo>
                  <a:pt x="336" y="354"/>
                </a:lnTo>
                <a:lnTo>
                  <a:pt x="330" y="378"/>
                </a:lnTo>
                <a:lnTo>
                  <a:pt x="324" y="400"/>
                </a:lnTo>
                <a:lnTo>
                  <a:pt x="316" y="422"/>
                </a:lnTo>
                <a:lnTo>
                  <a:pt x="308" y="440"/>
                </a:lnTo>
                <a:lnTo>
                  <a:pt x="308" y="440"/>
                </a:lnTo>
                <a:lnTo>
                  <a:pt x="298" y="458"/>
                </a:lnTo>
                <a:lnTo>
                  <a:pt x="286" y="472"/>
                </a:lnTo>
                <a:lnTo>
                  <a:pt x="268" y="482"/>
                </a:lnTo>
                <a:lnTo>
                  <a:pt x="250" y="490"/>
                </a:lnTo>
                <a:lnTo>
                  <a:pt x="250" y="490"/>
                </a:lnTo>
                <a:lnTo>
                  <a:pt x="250" y="490"/>
                </a:lnTo>
                <a:lnTo>
                  <a:pt x="232" y="494"/>
                </a:lnTo>
                <a:lnTo>
                  <a:pt x="214" y="498"/>
                </a:lnTo>
                <a:lnTo>
                  <a:pt x="194" y="500"/>
                </a:lnTo>
                <a:lnTo>
                  <a:pt x="174" y="500"/>
                </a:lnTo>
                <a:lnTo>
                  <a:pt x="174" y="500"/>
                </a:lnTo>
                <a:lnTo>
                  <a:pt x="174" y="500"/>
                </a:lnTo>
                <a:lnTo>
                  <a:pt x="154" y="500"/>
                </a:lnTo>
                <a:lnTo>
                  <a:pt x="134" y="498"/>
                </a:lnTo>
                <a:lnTo>
                  <a:pt x="116" y="494"/>
                </a:lnTo>
                <a:lnTo>
                  <a:pt x="96" y="490"/>
                </a:lnTo>
                <a:lnTo>
                  <a:pt x="96" y="490"/>
                </a:lnTo>
                <a:lnTo>
                  <a:pt x="96" y="490"/>
                </a:lnTo>
                <a:lnTo>
                  <a:pt x="78" y="482"/>
                </a:lnTo>
                <a:lnTo>
                  <a:pt x="62" y="472"/>
                </a:lnTo>
                <a:lnTo>
                  <a:pt x="48" y="458"/>
                </a:lnTo>
                <a:lnTo>
                  <a:pt x="40" y="440"/>
                </a:lnTo>
                <a:lnTo>
                  <a:pt x="40" y="440"/>
                </a:lnTo>
                <a:lnTo>
                  <a:pt x="30" y="422"/>
                </a:lnTo>
                <a:lnTo>
                  <a:pt x="24" y="400"/>
                </a:lnTo>
                <a:lnTo>
                  <a:pt x="16" y="378"/>
                </a:lnTo>
                <a:lnTo>
                  <a:pt x="12" y="354"/>
                </a:lnTo>
                <a:lnTo>
                  <a:pt x="6" y="328"/>
                </a:lnTo>
                <a:lnTo>
                  <a:pt x="4" y="302"/>
                </a:lnTo>
                <a:lnTo>
                  <a:pt x="2" y="276"/>
                </a:lnTo>
                <a:lnTo>
                  <a:pt x="0" y="250"/>
                </a:lnTo>
                <a:lnTo>
                  <a:pt x="0" y="250"/>
                </a:lnTo>
                <a:lnTo>
                  <a:pt x="0" y="250"/>
                </a:lnTo>
                <a:lnTo>
                  <a:pt x="2" y="224"/>
                </a:lnTo>
                <a:lnTo>
                  <a:pt x="4" y="198"/>
                </a:lnTo>
                <a:lnTo>
                  <a:pt x="6" y="172"/>
                </a:lnTo>
                <a:lnTo>
                  <a:pt x="12" y="146"/>
                </a:lnTo>
                <a:lnTo>
                  <a:pt x="16" y="122"/>
                </a:lnTo>
                <a:lnTo>
                  <a:pt x="24" y="100"/>
                </a:lnTo>
                <a:lnTo>
                  <a:pt x="30" y="78"/>
                </a:lnTo>
                <a:lnTo>
                  <a:pt x="40" y="60"/>
                </a:lnTo>
                <a:lnTo>
                  <a:pt x="40" y="60"/>
                </a:lnTo>
                <a:lnTo>
                  <a:pt x="48" y="42"/>
                </a:lnTo>
                <a:lnTo>
                  <a:pt x="62" y="28"/>
                </a:lnTo>
                <a:lnTo>
                  <a:pt x="78" y="18"/>
                </a:lnTo>
                <a:lnTo>
                  <a:pt x="96" y="10"/>
                </a:lnTo>
                <a:lnTo>
                  <a:pt x="96" y="10"/>
                </a:lnTo>
                <a:lnTo>
                  <a:pt x="96" y="10"/>
                </a:lnTo>
                <a:lnTo>
                  <a:pt x="116" y="6"/>
                </a:lnTo>
                <a:lnTo>
                  <a:pt x="134" y="2"/>
                </a:lnTo>
                <a:lnTo>
                  <a:pt x="154" y="0"/>
                </a:lnTo>
                <a:lnTo>
                  <a:pt x="174" y="0"/>
                </a:lnTo>
                <a:lnTo>
                  <a:pt x="174" y="0"/>
                </a:lnTo>
                <a:lnTo>
                  <a:pt x="174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0" name="Freeform 366"/>
          <p:cNvSpPr>
            <a:spLocks/>
          </p:cNvSpPr>
          <p:nvPr/>
        </p:nvSpPr>
        <p:spPr bwMode="gray">
          <a:xfrm>
            <a:off x="8739188" y="242888"/>
            <a:ext cx="4762" cy="635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6" y="8"/>
              </a:cxn>
              <a:cxn ang="0">
                <a:pos x="0" y="0"/>
              </a:cxn>
              <a:cxn ang="0">
                <a:pos x="6" y="8"/>
              </a:cxn>
            </a:cxnLst>
            <a:rect l="0" t="0" r="r" b="b"/>
            <a:pathLst>
              <a:path w="6" h="8">
                <a:moveTo>
                  <a:pt x="6" y="8"/>
                </a:moveTo>
                <a:lnTo>
                  <a:pt x="6" y="8"/>
                </a:lnTo>
                <a:lnTo>
                  <a:pt x="0" y="0"/>
                </a:lnTo>
                <a:lnTo>
                  <a:pt x="6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1" name="Freeform 367"/>
          <p:cNvSpPr>
            <a:spLocks/>
          </p:cNvSpPr>
          <p:nvPr/>
        </p:nvSpPr>
        <p:spPr bwMode="gray">
          <a:xfrm>
            <a:off x="8739188" y="242888"/>
            <a:ext cx="4762" cy="635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6" y="8"/>
              </a:cxn>
              <a:cxn ang="0">
                <a:pos x="0" y="0"/>
              </a:cxn>
            </a:cxnLst>
            <a:rect l="0" t="0" r="r" b="b"/>
            <a:pathLst>
              <a:path w="6" h="8">
                <a:moveTo>
                  <a:pt x="6" y="8"/>
                </a:moveTo>
                <a:lnTo>
                  <a:pt x="6" y="8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2" name="Freeform 368"/>
          <p:cNvSpPr>
            <a:spLocks/>
          </p:cNvSpPr>
          <p:nvPr/>
        </p:nvSpPr>
        <p:spPr bwMode="gray">
          <a:xfrm>
            <a:off x="8624888" y="349250"/>
            <a:ext cx="61912" cy="17463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88" y="26"/>
              </a:cxn>
              <a:cxn ang="0">
                <a:pos x="0" y="26"/>
              </a:cxn>
              <a:cxn ang="0">
                <a:pos x="0" y="0"/>
              </a:cxn>
              <a:cxn ang="0">
                <a:pos x="88" y="0"/>
              </a:cxn>
              <a:cxn ang="0">
                <a:pos x="88" y="0"/>
              </a:cxn>
            </a:cxnLst>
            <a:rect l="0" t="0" r="r" b="b"/>
            <a:pathLst>
              <a:path w="88" h="26">
                <a:moveTo>
                  <a:pt x="88" y="0"/>
                </a:moveTo>
                <a:lnTo>
                  <a:pt x="88" y="26"/>
                </a:lnTo>
                <a:lnTo>
                  <a:pt x="0" y="26"/>
                </a:lnTo>
                <a:lnTo>
                  <a:pt x="0" y="0"/>
                </a:lnTo>
                <a:lnTo>
                  <a:pt x="88" y="0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3" name="Freeform 369"/>
          <p:cNvSpPr>
            <a:spLocks/>
          </p:cNvSpPr>
          <p:nvPr/>
        </p:nvSpPr>
        <p:spPr bwMode="gray">
          <a:xfrm>
            <a:off x="8670925" y="496888"/>
            <a:ext cx="34925" cy="15875"/>
          </a:xfrm>
          <a:custGeom>
            <a:avLst/>
            <a:gdLst/>
            <a:ahLst/>
            <a:cxnLst>
              <a:cxn ang="0">
                <a:pos x="4" y="8"/>
              </a:cxn>
              <a:cxn ang="0">
                <a:pos x="4" y="8"/>
              </a:cxn>
              <a:cxn ang="0">
                <a:pos x="2" y="4"/>
              </a:cxn>
              <a:cxn ang="0">
                <a:pos x="0" y="0"/>
              </a:cxn>
              <a:cxn ang="0">
                <a:pos x="0" y="0"/>
              </a:cxn>
              <a:cxn ang="0">
                <a:pos x="50" y="0"/>
              </a:cxn>
              <a:cxn ang="0">
                <a:pos x="50" y="0"/>
              </a:cxn>
              <a:cxn ang="0">
                <a:pos x="50" y="4"/>
              </a:cxn>
              <a:cxn ang="0">
                <a:pos x="48" y="10"/>
              </a:cxn>
              <a:cxn ang="0">
                <a:pos x="44" y="14"/>
              </a:cxn>
              <a:cxn ang="0">
                <a:pos x="40" y="18"/>
              </a:cxn>
              <a:cxn ang="0">
                <a:pos x="40" y="18"/>
              </a:cxn>
              <a:cxn ang="0">
                <a:pos x="34" y="20"/>
              </a:cxn>
              <a:cxn ang="0">
                <a:pos x="28" y="22"/>
              </a:cxn>
              <a:cxn ang="0">
                <a:pos x="20" y="22"/>
              </a:cxn>
              <a:cxn ang="0">
                <a:pos x="14" y="20"/>
              </a:cxn>
              <a:cxn ang="0">
                <a:pos x="14" y="20"/>
              </a:cxn>
              <a:cxn ang="0">
                <a:pos x="8" y="14"/>
              </a:cxn>
              <a:cxn ang="0">
                <a:pos x="4" y="8"/>
              </a:cxn>
              <a:cxn ang="0">
                <a:pos x="4" y="8"/>
              </a:cxn>
            </a:cxnLst>
            <a:rect l="0" t="0" r="r" b="b"/>
            <a:pathLst>
              <a:path w="50" h="22">
                <a:moveTo>
                  <a:pt x="4" y="8"/>
                </a:moveTo>
                <a:lnTo>
                  <a:pt x="4" y="8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lnTo>
                  <a:pt x="50" y="0"/>
                </a:lnTo>
                <a:lnTo>
                  <a:pt x="50" y="0"/>
                </a:lnTo>
                <a:lnTo>
                  <a:pt x="50" y="4"/>
                </a:lnTo>
                <a:lnTo>
                  <a:pt x="48" y="10"/>
                </a:lnTo>
                <a:lnTo>
                  <a:pt x="44" y="14"/>
                </a:lnTo>
                <a:lnTo>
                  <a:pt x="40" y="18"/>
                </a:lnTo>
                <a:lnTo>
                  <a:pt x="40" y="18"/>
                </a:lnTo>
                <a:lnTo>
                  <a:pt x="34" y="20"/>
                </a:lnTo>
                <a:lnTo>
                  <a:pt x="28" y="22"/>
                </a:lnTo>
                <a:lnTo>
                  <a:pt x="20" y="22"/>
                </a:lnTo>
                <a:lnTo>
                  <a:pt x="14" y="20"/>
                </a:lnTo>
                <a:lnTo>
                  <a:pt x="14" y="20"/>
                </a:lnTo>
                <a:lnTo>
                  <a:pt x="8" y="14"/>
                </a:lnTo>
                <a:lnTo>
                  <a:pt x="4" y="8"/>
                </a:lnTo>
                <a:lnTo>
                  <a:pt x="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4" name="Freeform 370"/>
          <p:cNvSpPr>
            <a:spLocks/>
          </p:cNvSpPr>
          <p:nvPr/>
        </p:nvSpPr>
        <p:spPr bwMode="gray">
          <a:xfrm>
            <a:off x="8691563" y="473075"/>
            <a:ext cx="50800" cy="38100"/>
          </a:xfrm>
          <a:custGeom>
            <a:avLst/>
            <a:gdLst/>
            <a:ahLst/>
            <a:cxnLst>
              <a:cxn ang="0">
                <a:pos x="26" y="22"/>
              </a:cxn>
              <a:cxn ang="0">
                <a:pos x="0" y="22"/>
              </a:cxn>
              <a:cxn ang="0">
                <a:pos x="0" y="10"/>
              </a:cxn>
              <a:cxn ang="0">
                <a:pos x="28" y="10"/>
              </a:cxn>
              <a:cxn ang="0">
                <a:pos x="36" y="0"/>
              </a:cxn>
              <a:cxn ang="0">
                <a:pos x="36" y="0"/>
              </a:cxn>
              <a:cxn ang="0">
                <a:pos x="44" y="10"/>
              </a:cxn>
              <a:cxn ang="0">
                <a:pos x="70" y="10"/>
              </a:cxn>
              <a:cxn ang="0">
                <a:pos x="70" y="22"/>
              </a:cxn>
              <a:cxn ang="0">
                <a:pos x="44" y="22"/>
              </a:cxn>
              <a:cxn ang="0">
                <a:pos x="44" y="22"/>
              </a:cxn>
              <a:cxn ang="0">
                <a:pos x="44" y="54"/>
              </a:cxn>
              <a:cxn ang="0">
                <a:pos x="44" y="54"/>
              </a:cxn>
              <a:cxn ang="0">
                <a:pos x="26" y="54"/>
              </a:cxn>
              <a:cxn ang="0">
                <a:pos x="26" y="22"/>
              </a:cxn>
              <a:cxn ang="0">
                <a:pos x="26" y="22"/>
              </a:cxn>
            </a:cxnLst>
            <a:rect l="0" t="0" r="r" b="b"/>
            <a:pathLst>
              <a:path w="70" h="54">
                <a:moveTo>
                  <a:pt x="26" y="22"/>
                </a:moveTo>
                <a:lnTo>
                  <a:pt x="0" y="22"/>
                </a:lnTo>
                <a:lnTo>
                  <a:pt x="0" y="10"/>
                </a:lnTo>
                <a:lnTo>
                  <a:pt x="28" y="10"/>
                </a:lnTo>
                <a:lnTo>
                  <a:pt x="36" y="0"/>
                </a:lnTo>
                <a:lnTo>
                  <a:pt x="36" y="0"/>
                </a:lnTo>
                <a:lnTo>
                  <a:pt x="44" y="10"/>
                </a:lnTo>
                <a:lnTo>
                  <a:pt x="70" y="10"/>
                </a:lnTo>
                <a:lnTo>
                  <a:pt x="70" y="22"/>
                </a:lnTo>
                <a:lnTo>
                  <a:pt x="44" y="22"/>
                </a:lnTo>
                <a:lnTo>
                  <a:pt x="44" y="22"/>
                </a:lnTo>
                <a:lnTo>
                  <a:pt x="44" y="54"/>
                </a:lnTo>
                <a:lnTo>
                  <a:pt x="44" y="54"/>
                </a:lnTo>
                <a:lnTo>
                  <a:pt x="26" y="54"/>
                </a:lnTo>
                <a:lnTo>
                  <a:pt x="26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5" name="Freeform 371"/>
          <p:cNvSpPr>
            <a:spLocks/>
          </p:cNvSpPr>
          <p:nvPr/>
        </p:nvSpPr>
        <p:spPr bwMode="gray">
          <a:xfrm>
            <a:off x="8713788" y="434975"/>
            <a:ext cx="33337" cy="349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8"/>
              </a:cxn>
              <a:cxn ang="0">
                <a:pos x="8" y="34"/>
              </a:cxn>
              <a:cxn ang="0">
                <a:pos x="12" y="32"/>
              </a:cxn>
              <a:cxn ang="0">
                <a:pos x="14" y="28"/>
              </a:cxn>
              <a:cxn ang="0">
                <a:pos x="14" y="28"/>
              </a:cxn>
              <a:cxn ang="0">
                <a:pos x="16" y="22"/>
              </a:cxn>
              <a:cxn ang="0">
                <a:pos x="18" y="16"/>
              </a:cxn>
              <a:cxn ang="0">
                <a:pos x="24" y="6"/>
              </a:cxn>
              <a:cxn ang="0">
                <a:pos x="24" y="6"/>
              </a:cxn>
              <a:cxn ang="0">
                <a:pos x="26" y="4"/>
              </a:cxn>
              <a:cxn ang="0">
                <a:pos x="26" y="0"/>
              </a:cxn>
              <a:cxn ang="0">
                <a:pos x="26" y="0"/>
              </a:cxn>
              <a:cxn ang="0">
                <a:pos x="32" y="0"/>
              </a:cxn>
              <a:cxn ang="0">
                <a:pos x="38" y="4"/>
              </a:cxn>
              <a:cxn ang="0">
                <a:pos x="44" y="8"/>
              </a:cxn>
              <a:cxn ang="0">
                <a:pos x="46" y="14"/>
              </a:cxn>
              <a:cxn ang="0">
                <a:pos x="46" y="14"/>
              </a:cxn>
              <a:cxn ang="0">
                <a:pos x="48" y="20"/>
              </a:cxn>
              <a:cxn ang="0">
                <a:pos x="48" y="28"/>
              </a:cxn>
              <a:cxn ang="0">
                <a:pos x="46" y="34"/>
              </a:cxn>
              <a:cxn ang="0">
                <a:pos x="44" y="40"/>
              </a:cxn>
              <a:cxn ang="0">
                <a:pos x="44" y="40"/>
              </a:cxn>
              <a:cxn ang="0">
                <a:pos x="38" y="46"/>
              </a:cxn>
              <a:cxn ang="0">
                <a:pos x="32" y="48"/>
              </a:cxn>
              <a:cxn ang="0">
                <a:pos x="24" y="50"/>
              </a:cxn>
              <a:cxn ang="0">
                <a:pos x="18" y="50"/>
              </a:cxn>
              <a:cxn ang="0">
                <a:pos x="18" y="50"/>
              </a:cxn>
              <a:cxn ang="0">
                <a:pos x="8" y="46"/>
              </a:cxn>
              <a:cxn ang="0">
                <a:pos x="4" y="42"/>
              </a:cxn>
              <a:cxn ang="0">
                <a:pos x="0" y="38"/>
              </a:cxn>
              <a:cxn ang="0">
                <a:pos x="0" y="38"/>
              </a:cxn>
            </a:cxnLst>
            <a:rect l="0" t="0" r="r" b="b"/>
            <a:pathLst>
              <a:path w="48" h="50">
                <a:moveTo>
                  <a:pt x="0" y="38"/>
                </a:moveTo>
                <a:lnTo>
                  <a:pt x="0" y="38"/>
                </a:lnTo>
                <a:lnTo>
                  <a:pt x="8" y="34"/>
                </a:lnTo>
                <a:lnTo>
                  <a:pt x="12" y="32"/>
                </a:lnTo>
                <a:lnTo>
                  <a:pt x="14" y="28"/>
                </a:lnTo>
                <a:lnTo>
                  <a:pt x="14" y="28"/>
                </a:lnTo>
                <a:lnTo>
                  <a:pt x="16" y="22"/>
                </a:lnTo>
                <a:lnTo>
                  <a:pt x="18" y="16"/>
                </a:lnTo>
                <a:lnTo>
                  <a:pt x="24" y="6"/>
                </a:lnTo>
                <a:lnTo>
                  <a:pt x="24" y="6"/>
                </a:lnTo>
                <a:lnTo>
                  <a:pt x="26" y="4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44" y="8"/>
                </a:lnTo>
                <a:lnTo>
                  <a:pt x="46" y="14"/>
                </a:lnTo>
                <a:lnTo>
                  <a:pt x="46" y="14"/>
                </a:lnTo>
                <a:lnTo>
                  <a:pt x="48" y="20"/>
                </a:lnTo>
                <a:lnTo>
                  <a:pt x="48" y="28"/>
                </a:lnTo>
                <a:lnTo>
                  <a:pt x="46" y="34"/>
                </a:lnTo>
                <a:lnTo>
                  <a:pt x="44" y="40"/>
                </a:lnTo>
                <a:lnTo>
                  <a:pt x="44" y="40"/>
                </a:lnTo>
                <a:lnTo>
                  <a:pt x="38" y="46"/>
                </a:lnTo>
                <a:lnTo>
                  <a:pt x="32" y="48"/>
                </a:lnTo>
                <a:lnTo>
                  <a:pt x="24" y="50"/>
                </a:lnTo>
                <a:lnTo>
                  <a:pt x="18" y="50"/>
                </a:lnTo>
                <a:lnTo>
                  <a:pt x="18" y="50"/>
                </a:lnTo>
                <a:lnTo>
                  <a:pt x="8" y="46"/>
                </a:lnTo>
                <a:lnTo>
                  <a:pt x="4" y="42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6" name="Freeform 372"/>
          <p:cNvSpPr>
            <a:spLocks/>
          </p:cNvSpPr>
          <p:nvPr/>
        </p:nvSpPr>
        <p:spPr bwMode="gray">
          <a:xfrm>
            <a:off x="8624888" y="382588"/>
            <a:ext cx="47625" cy="57150"/>
          </a:xfrm>
          <a:custGeom>
            <a:avLst/>
            <a:gdLst/>
            <a:ahLst/>
            <a:cxnLst>
              <a:cxn ang="0">
                <a:pos x="60" y="2"/>
              </a:cxn>
              <a:cxn ang="0">
                <a:pos x="60" y="2"/>
              </a:cxn>
              <a:cxn ang="0">
                <a:pos x="52" y="0"/>
              </a:cxn>
              <a:cxn ang="0">
                <a:pos x="44" y="2"/>
              </a:cxn>
              <a:cxn ang="0">
                <a:pos x="44" y="2"/>
              </a:cxn>
              <a:cxn ang="0">
                <a:pos x="38" y="6"/>
              </a:cxn>
              <a:cxn ang="0">
                <a:pos x="36" y="8"/>
              </a:cxn>
              <a:cxn ang="0">
                <a:pos x="34" y="12"/>
              </a:cxn>
              <a:cxn ang="0">
                <a:pos x="34" y="12"/>
              </a:cxn>
              <a:cxn ang="0">
                <a:pos x="34" y="48"/>
              </a:cxn>
              <a:cxn ang="0">
                <a:pos x="34" y="48"/>
              </a:cxn>
              <a:cxn ang="0">
                <a:pos x="34" y="52"/>
              </a:cxn>
              <a:cxn ang="0">
                <a:pos x="30" y="52"/>
              </a:cxn>
              <a:cxn ang="0">
                <a:pos x="30" y="52"/>
              </a:cxn>
              <a:cxn ang="0">
                <a:pos x="26" y="52"/>
              </a:cxn>
              <a:cxn ang="0">
                <a:pos x="24" y="48"/>
              </a:cxn>
              <a:cxn ang="0">
                <a:pos x="24" y="12"/>
              </a:cxn>
              <a:cxn ang="0">
                <a:pos x="24" y="12"/>
              </a:cxn>
              <a:cxn ang="0">
                <a:pos x="24" y="6"/>
              </a:cxn>
              <a:cxn ang="0">
                <a:pos x="22" y="0"/>
              </a:cxn>
              <a:cxn ang="0">
                <a:pos x="2" y="8"/>
              </a:cxn>
              <a:cxn ang="0">
                <a:pos x="0" y="8"/>
              </a:cxn>
              <a:cxn ang="0">
                <a:pos x="0" y="8"/>
              </a:cxn>
              <a:cxn ang="0">
                <a:pos x="6" y="12"/>
              </a:cxn>
              <a:cxn ang="0">
                <a:pos x="8" y="14"/>
              </a:cxn>
              <a:cxn ang="0">
                <a:pos x="8" y="18"/>
              </a:cxn>
              <a:cxn ang="0">
                <a:pos x="8" y="64"/>
              </a:cxn>
              <a:cxn ang="0">
                <a:pos x="8" y="66"/>
              </a:cxn>
              <a:cxn ang="0">
                <a:pos x="10" y="68"/>
              </a:cxn>
              <a:cxn ang="0">
                <a:pos x="10" y="70"/>
              </a:cxn>
              <a:cxn ang="0">
                <a:pos x="10" y="72"/>
              </a:cxn>
              <a:cxn ang="0">
                <a:pos x="10" y="72"/>
              </a:cxn>
              <a:cxn ang="0">
                <a:pos x="16" y="76"/>
              </a:cxn>
              <a:cxn ang="0">
                <a:pos x="22" y="80"/>
              </a:cxn>
              <a:cxn ang="0">
                <a:pos x="22" y="80"/>
              </a:cxn>
              <a:cxn ang="0">
                <a:pos x="28" y="80"/>
              </a:cxn>
              <a:cxn ang="0">
                <a:pos x="28" y="80"/>
              </a:cxn>
              <a:cxn ang="0">
                <a:pos x="36" y="80"/>
              </a:cxn>
              <a:cxn ang="0">
                <a:pos x="44" y="76"/>
              </a:cxn>
              <a:cxn ang="0">
                <a:pos x="44" y="76"/>
              </a:cxn>
              <a:cxn ang="0">
                <a:pos x="48" y="70"/>
              </a:cxn>
              <a:cxn ang="0">
                <a:pos x="50" y="64"/>
              </a:cxn>
              <a:cxn ang="0">
                <a:pos x="50" y="44"/>
              </a:cxn>
              <a:cxn ang="0">
                <a:pos x="50" y="44"/>
              </a:cxn>
              <a:cxn ang="0">
                <a:pos x="50" y="38"/>
              </a:cxn>
              <a:cxn ang="0">
                <a:pos x="52" y="34"/>
              </a:cxn>
              <a:cxn ang="0">
                <a:pos x="52" y="34"/>
              </a:cxn>
              <a:cxn ang="0">
                <a:pos x="56" y="32"/>
              </a:cxn>
              <a:cxn ang="0">
                <a:pos x="60" y="32"/>
              </a:cxn>
              <a:cxn ang="0">
                <a:pos x="60" y="32"/>
              </a:cxn>
              <a:cxn ang="0">
                <a:pos x="68" y="36"/>
              </a:cxn>
              <a:cxn ang="0">
                <a:pos x="68" y="36"/>
              </a:cxn>
              <a:cxn ang="0">
                <a:pos x="68" y="16"/>
              </a:cxn>
              <a:cxn ang="0">
                <a:pos x="66" y="6"/>
              </a:cxn>
              <a:cxn ang="0">
                <a:pos x="62" y="4"/>
              </a:cxn>
              <a:cxn ang="0">
                <a:pos x="60" y="2"/>
              </a:cxn>
              <a:cxn ang="0">
                <a:pos x="60" y="2"/>
              </a:cxn>
            </a:cxnLst>
            <a:rect l="0" t="0" r="r" b="b"/>
            <a:pathLst>
              <a:path w="68" h="80">
                <a:moveTo>
                  <a:pt x="60" y="2"/>
                </a:moveTo>
                <a:lnTo>
                  <a:pt x="60" y="2"/>
                </a:lnTo>
                <a:lnTo>
                  <a:pt x="52" y="0"/>
                </a:lnTo>
                <a:lnTo>
                  <a:pt x="44" y="2"/>
                </a:lnTo>
                <a:lnTo>
                  <a:pt x="44" y="2"/>
                </a:lnTo>
                <a:lnTo>
                  <a:pt x="38" y="6"/>
                </a:lnTo>
                <a:lnTo>
                  <a:pt x="36" y="8"/>
                </a:lnTo>
                <a:lnTo>
                  <a:pt x="34" y="12"/>
                </a:lnTo>
                <a:lnTo>
                  <a:pt x="34" y="12"/>
                </a:lnTo>
                <a:lnTo>
                  <a:pt x="34" y="48"/>
                </a:lnTo>
                <a:lnTo>
                  <a:pt x="34" y="48"/>
                </a:lnTo>
                <a:lnTo>
                  <a:pt x="34" y="52"/>
                </a:lnTo>
                <a:lnTo>
                  <a:pt x="30" y="52"/>
                </a:lnTo>
                <a:lnTo>
                  <a:pt x="30" y="52"/>
                </a:lnTo>
                <a:lnTo>
                  <a:pt x="26" y="52"/>
                </a:lnTo>
                <a:lnTo>
                  <a:pt x="24" y="48"/>
                </a:lnTo>
                <a:lnTo>
                  <a:pt x="24" y="12"/>
                </a:lnTo>
                <a:lnTo>
                  <a:pt x="24" y="12"/>
                </a:lnTo>
                <a:lnTo>
                  <a:pt x="24" y="6"/>
                </a:lnTo>
                <a:lnTo>
                  <a:pt x="22" y="0"/>
                </a:lnTo>
                <a:lnTo>
                  <a:pt x="2" y="8"/>
                </a:lnTo>
                <a:lnTo>
                  <a:pt x="0" y="8"/>
                </a:lnTo>
                <a:lnTo>
                  <a:pt x="0" y="8"/>
                </a:lnTo>
                <a:lnTo>
                  <a:pt x="6" y="12"/>
                </a:lnTo>
                <a:lnTo>
                  <a:pt x="8" y="14"/>
                </a:lnTo>
                <a:lnTo>
                  <a:pt x="8" y="18"/>
                </a:lnTo>
                <a:lnTo>
                  <a:pt x="8" y="64"/>
                </a:lnTo>
                <a:lnTo>
                  <a:pt x="8" y="66"/>
                </a:lnTo>
                <a:lnTo>
                  <a:pt x="10" y="68"/>
                </a:lnTo>
                <a:lnTo>
                  <a:pt x="10" y="70"/>
                </a:lnTo>
                <a:lnTo>
                  <a:pt x="10" y="72"/>
                </a:lnTo>
                <a:lnTo>
                  <a:pt x="10" y="72"/>
                </a:lnTo>
                <a:lnTo>
                  <a:pt x="16" y="76"/>
                </a:lnTo>
                <a:lnTo>
                  <a:pt x="22" y="80"/>
                </a:lnTo>
                <a:lnTo>
                  <a:pt x="22" y="80"/>
                </a:lnTo>
                <a:lnTo>
                  <a:pt x="28" y="80"/>
                </a:lnTo>
                <a:lnTo>
                  <a:pt x="28" y="80"/>
                </a:lnTo>
                <a:lnTo>
                  <a:pt x="36" y="80"/>
                </a:lnTo>
                <a:lnTo>
                  <a:pt x="44" y="76"/>
                </a:lnTo>
                <a:lnTo>
                  <a:pt x="44" y="76"/>
                </a:lnTo>
                <a:lnTo>
                  <a:pt x="48" y="70"/>
                </a:lnTo>
                <a:lnTo>
                  <a:pt x="50" y="64"/>
                </a:lnTo>
                <a:lnTo>
                  <a:pt x="50" y="44"/>
                </a:lnTo>
                <a:lnTo>
                  <a:pt x="50" y="44"/>
                </a:lnTo>
                <a:lnTo>
                  <a:pt x="50" y="38"/>
                </a:lnTo>
                <a:lnTo>
                  <a:pt x="52" y="34"/>
                </a:lnTo>
                <a:lnTo>
                  <a:pt x="52" y="34"/>
                </a:lnTo>
                <a:lnTo>
                  <a:pt x="56" y="32"/>
                </a:lnTo>
                <a:lnTo>
                  <a:pt x="60" y="32"/>
                </a:lnTo>
                <a:lnTo>
                  <a:pt x="60" y="32"/>
                </a:lnTo>
                <a:lnTo>
                  <a:pt x="68" y="36"/>
                </a:lnTo>
                <a:lnTo>
                  <a:pt x="68" y="36"/>
                </a:lnTo>
                <a:lnTo>
                  <a:pt x="68" y="16"/>
                </a:lnTo>
                <a:lnTo>
                  <a:pt x="66" y="6"/>
                </a:lnTo>
                <a:lnTo>
                  <a:pt x="62" y="4"/>
                </a:lnTo>
                <a:lnTo>
                  <a:pt x="60" y="2"/>
                </a:lnTo>
                <a:lnTo>
                  <a:pt x="60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7" name="Freeform 373"/>
          <p:cNvSpPr>
            <a:spLocks/>
          </p:cNvSpPr>
          <p:nvPr/>
        </p:nvSpPr>
        <p:spPr bwMode="gray">
          <a:xfrm>
            <a:off x="8764588" y="376238"/>
            <a:ext cx="36512" cy="57150"/>
          </a:xfrm>
          <a:custGeom>
            <a:avLst/>
            <a:gdLst/>
            <a:ahLst/>
            <a:cxnLst>
              <a:cxn ang="0">
                <a:pos x="40" y="68"/>
              </a:cxn>
              <a:cxn ang="0">
                <a:pos x="40" y="68"/>
              </a:cxn>
              <a:cxn ang="0">
                <a:pos x="16" y="46"/>
              </a:cxn>
              <a:cxn ang="0">
                <a:pos x="6" y="36"/>
              </a:cxn>
              <a:cxn ang="0">
                <a:pos x="2" y="28"/>
              </a:cxn>
              <a:cxn ang="0">
                <a:pos x="2" y="28"/>
              </a:cxn>
              <a:cxn ang="0">
                <a:pos x="0" y="20"/>
              </a:cxn>
              <a:cxn ang="0">
                <a:pos x="0" y="10"/>
              </a:cxn>
              <a:cxn ang="0">
                <a:pos x="0" y="10"/>
              </a:cxn>
              <a:cxn ang="0">
                <a:pos x="12" y="0"/>
              </a:cxn>
              <a:cxn ang="0">
                <a:pos x="12" y="0"/>
              </a:cxn>
              <a:cxn ang="0">
                <a:pos x="12" y="14"/>
              </a:cxn>
              <a:cxn ang="0">
                <a:pos x="12" y="20"/>
              </a:cxn>
              <a:cxn ang="0">
                <a:pos x="14" y="26"/>
              </a:cxn>
              <a:cxn ang="0">
                <a:pos x="14" y="26"/>
              </a:cxn>
              <a:cxn ang="0">
                <a:pos x="46" y="56"/>
              </a:cxn>
              <a:cxn ang="0">
                <a:pos x="46" y="56"/>
              </a:cxn>
              <a:cxn ang="0">
                <a:pos x="52" y="64"/>
              </a:cxn>
              <a:cxn ang="0">
                <a:pos x="52" y="68"/>
              </a:cxn>
              <a:cxn ang="0">
                <a:pos x="50" y="72"/>
              </a:cxn>
              <a:cxn ang="0">
                <a:pos x="50" y="72"/>
              </a:cxn>
              <a:cxn ang="0">
                <a:pos x="46" y="80"/>
              </a:cxn>
              <a:cxn ang="0">
                <a:pos x="46" y="80"/>
              </a:cxn>
              <a:cxn ang="0">
                <a:pos x="44" y="74"/>
              </a:cxn>
              <a:cxn ang="0">
                <a:pos x="40" y="68"/>
              </a:cxn>
              <a:cxn ang="0">
                <a:pos x="40" y="68"/>
              </a:cxn>
            </a:cxnLst>
            <a:rect l="0" t="0" r="r" b="b"/>
            <a:pathLst>
              <a:path w="52" h="80">
                <a:moveTo>
                  <a:pt x="40" y="68"/>
                </a:moveTo>
                <a:lnTo>
                  <a:pt x="40" y="68"/>
                </a:lnTo>
                <a:lnTo>
                  <a:pt x="16" y="46"/>
                </a:lnTo>
                <a:lnTo>
                  <a:pt x="6" y="36"/>
                </a:lnTo>
                <a:lnTo>
                  <a:pt x="2" y="28"/>
                </a:lnTo>
                <a:lnTo>
                  <a:pt x="2" y="28"/>
                </a:lnTo>
                <a:lnTo>
                  <a:pt x="0" y="20"/>
                </a:lnTo>
                <a:lnTo>
                  <a:pt x="0" y="10"/>
                </a:lnTo>
                <a:lnTo>
                  <a:pt x="0" y="10"/>
                </a:lnTo>
                <a:lnTo>
                  <a:pt x="12" y="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4" y="26"/>
                </a:lnTo>
                <a:lnTo>
                  <a:pt x="14" y="26"/>
                </a:lnTo>
                <a:lnTo>
                  <a:pt x="46" y="56"/>
                </a:lnTo>
                <a:lnTo>
                  <a:pt x="46" y="56"/>
                </a:lnTo>
                <a:lnTo>
                  <a:pt x="52" y="64"/>
                </a:lnTo>
                <a:lnTo>
                  <a:pt x="52" y="68"/>
                </a:lnTo>
                <a:lnTo>
                  <a:pt x="50" y="72"/>
                </a:lnTo>
                <a:lnTo>
                  <a:pt x="50" y="72"/>
                </a:lnTo>
                <a:lnTo>
                  <a:pt x="46" y="80"/>
                </a:lnTo>
                <a:lnTo>
                  <a:pt x="46" y="80"/>
                </a:lnTo>
                <a:lnTo>
                  <a:pt x="44" y="74"/>
                </a:lnTo>
                <a:lnTo>
                  <a:pt x="40" y="68"/>
                </a:lnTo>
                <a:lnTo>
                  <a:pt x="40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8" name="Freeform 374"/>
          <p:cNvSpPr>
            <a:spLocks/>
          </p:cNvSpPr>
          <p:nvPr/>
        </p:nvSpPr>
        <p:spPr bwMode="gray">
          <a:xfrm>
            <a:off x="8737600" y="376238"/>
            <a:ext cx="19050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6" y="0"/>
              </a:cxn>
              <a:cxn ang="0">
                <a:pos x="26" y="74"/>
              </a:cxn>
              <a:cxn ang="0">
                <a:pos x="0" y="7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6" h="74">
                <a:moveTo>
                  <a:pt x="0" y="0"/>
                </a:moveTo>
                <a:lnTo>
                  <a:pt x="0" y="0"/>
                </a:lnTo>
                <a:lnTo>
                  <a:pt x="26" y="0"/>
                </a:lnTo>
                <a:lnTo>
                  <a:pt x="26" y="74"/>
                </a:lnTo>
                <a:lnTo>
                  <a:pt x="0" y="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399" name="Freeform 375"/>
          <p:cNvSpPr>
            <a:spLocks/>
          </p:cNvSpPr>
          <p:nvPr/>
        </p:nvSpPr>
        <p:spPr bwMode="gray">
          <a:xfrm>
            <a:off x="8777288" y="376238"/>
            <a:ext cx="23812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8" y="0"/>
              </a:cxn>
              <a:cxn ang="0">
                <a:pos x="14" y="6"/>
              </a:cxn>
              <a:cxn ang="0">
                <a:pos x="14" y="28"/>
              </a:cxn>
              <a:cxn ang="0">
                <a:pos x="14" y="28"/>
              </a:cxn>
              <a:cxn ang="0">
                <a:pos x="14" y="28"/>
              </a:cxn>
              <a:cxn ang="0">
                <a:pos x="18" y="24"/>
              </a:cxn>
              <a:cxn ang="0">
                <a:pos x="20" y="16"/>
              </a:cxn>
              <a:cxn ang="0">
                <a:pos x="20" y="0"/>
              </a:cxn>
              <a:cxn ang="0">
                <a:pos x="20" y="0"/>
              </a:cxn>
              <a:cxn ang="0">
                <a:pos x="34" y="12"/>
              </a:cxn>
              <a:cxn ang="0">
                <a:pos x="34" y="12"/>
              </a:cxn>
              <a:cxn ang="0">
                <a:pos x="34" y="20"/>
              </a:cxn>
              <a:cxn ang="0">
                <a:pos x="32" y="28"/>
              </a:cxn>
              <a:cxn ang="0">
                <a:pos x="22" y="40"/>
              </a:cxn>
              <a:cxn ang="0">
                <a:pos x="0" y="18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34" h="40">
                <a:moveTo>
                  <a:pt x="0" y="6"/>
                </a:moveTo>
                <a:lnTo>
                  <a:pt x="0" y="6"/>
                </a:lnTo>
                <a:lnTo>
                  <a:pt x="8" y="0"/>
                </a:lnTo>
                <a:lnTo>
                  <a:pt x="14" y="6"/>
                </a:lnTo>
                <a:lnTo>
                  <a:pt x="14" y="28"/>
                </a:lnTo>
                <a:lnTo>
                  <a:pt x="14" y="28"/>
                </a:lnTo>
                <a:lnTo>
                  <a:pt x="14" y="28"/>
                </a:lnTo>
                <a:lnTo>
                  <a:pt x="18" y="24"/>
                </a:lnTo>
                <a:lnTo>
                  <a:pt x="20" y="16"/>
                </a:lnTo>
                <a:lnTo>
                  <a:pt x="20" y="0"/>
                </a:lnTo>
                <a:lnTo>
                  <a:pt x="20" y="0"/>
                </a:lnTo>
                <a:lnTo>
                  <a:pt x="34" y="12"/>
                </a:lnTo>
                <a:lnTo>
                  <a:pt x="34" y="12"/>
                </a:lnTo>
                <a:lnTo>
                  <a:pt x="34" y="20"/>
                </a:lnTo>
                <a:lnTo>
                  <a:pt x="32" y="28"/>
                </a:lnTo>
                <a:lnTo>
                  <a:pt x="22" y="40"/>
                </a:lnTo>
                <a:lnTo>
                  <a:pt x="0" y="1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0" name="Freeform 376"/>
          <p:cNvSpPr>
            <a:spLocks/>
          </p:cNvSpPr>
          <p:nvPr/>
        </p:nvSpPr>
        <p:spPr bwMode="gray">
          <a:xfrm>
            <a:off x="8745538" y="287338"/>
            <a:ext cx="57150" cy="53975"/>
          </a:xfrm>
          <a:custGeom>
            <a:avLst/>
            <a:gdLst/>
            <a:ahLst/>
            <a:cxnLst>
              <a:cxn ang="0">
                <a:pos x="64" y="76"/>
              </a:cxn>
              <a:cxn ang="0">
                <a:pos x="68" y="62"/>
              </a:cxn>
              <a:cxn ang="0">
                <a:pos x="80" y="60"/>
              </a:cxn>
              <a:cxn ang="0">
                <a:pos x="80" y="24"/>
              </a:cxn>
              <a:cxn ang="0">
                <a:pos x="80" y="24"/>
              </a:cxn>
              <a:cxn ang="0">
                <a:pos x="70" y="26"/>
              </a:cxn>
              <a:cxn ang="0">
                <a:pos x="70" y="0"/>
              </a:cxn>
              <a:cxn ang="0">
                <a:pos x="70" y="0"/>
              </a:cxn>
              <a:cxn ang="0">
                <a:pos x="52" y="4"/>
              </a:cxn>
              <a:cxn ang="0">
                <a:pos x="52" y="48"/>
              </a:cxn>
              <a:cxn ang="0">
                <a:pos x="52" y="48"/>
              </a:cxn>
              <a:cxn ang="0">
                <a:pos x="52" y="48"/>
              </a:cxn>
              <a:cxn ang="0">
                <a:pos x="50" y="50"/>
              </a:cxn>
              <a:cxn ang="0">
                <a:pos x="48" y="52"/>
              </a:cxn>
              <a:cxn ang="0">
                <a:pos x="46" y="52"/>
              </a:cxn>
              <a:cxn ang="0">
                <a:pos x="46" y="52"/>
              </a:cxn>
              <a:cxn ang="0">
                <a:pos x="44" y="50"/>
              </a:cxn>
              <a:cxn ang="0">
                <a:pos x="42" y="48"/>
              </a:cxn>
              <a:cxn ang="0">
                <a:pos x="42" y="48"/>
              </a:cxn>
              <a:cxn ang="0">
                <a:pos x="42" y="6"/>
              </a:cxn>
              <a:cxn ang="0">
                <a:pos x="24" y="8"/>
              </a:cxn>
              <a:cxn ang="0">
                <a:pos x="24" y="26"/>
              </a:cxn>
              <a:cxn ang="0">
                <a:pos x="24" y="26"/>
              </a:cxn>
              <a:cxn ang="0">
                <a:pos x="14" y="44"/>
              </a:cxn>
              <a:cxn ang="0">
                <a:pos x="0" y="62"/>
              </a:cxn>
              <a:cxn ang="0">
                <a:pos x="0" y="62"/>
              </a:cxn>
              <a:cxn ang="0">
                <a:pos x="20" y="62"/>
              </a:cxn>
              <a:cxn ang="0">
                <a:pos x="26" y="76"/>
              </a:cxn>
              <a:cxn ang="0">
                <a:pos x="64" y="76"/>
              </a:cxn>
              <a:cxn ang="0">
                <a:pos x="64" y="76"/>
              </a:cxn>
            </a:cxnLst>
            <a:rect l="0" t="0" r="r" b="b"/>
            <a:pathLst>
              <a:path w="80" h="76">
                <a:moveTo>
                  <a:pt x="64" y="76"/>
                </a:moveTo>
                <a:lnTo>
                  <a:pt x="68" y="62"/>
                </a:lnTo>
                <a:lnTo>
                  <a:pt x="80" y="60"/>
                </a:lnTo>
                <a:lnTo>
                  <a:pt x="80" y="24"/>
                </a:lnTo>
                <a:lnTo>
                  <a:pt x="80" y="24"/>
                </a:lnTo>
                <a:lnTo>
                  <a:pt x="70" y="26"/>
                </a:lnTo>
                <a:lnTo>
                  <a:pt x="70" y="0"/>
                </a:lnTo>
                <a:lnTo>
                  <a:pt x="70" y="0"/>
                </a:lnTo>
                <a:lnTo>
                  <a:pt x="52" y="4"/>
                </a:lnTo>
                <a:lnTo>
                  <a:pt x="52" y="48"/>
                </a:lnTo>
                <a:lnTo>
                  <a:pt x="52" y="48"/>
                </a:lnTo>
                <a:lnTo>
                  <a:pt x="52" y="48"/>
                </a:lnTo>
                <a:lnTo>
                  <a:pt x="50" y="50"/>
                </a:lnTo>
                <a:lnTo>
                  <a:pt x="48" y="52"/>
                </a:lnTo>
                <a:lnTo>
                  <a:pt x="46" y="52"/>
                </a:lnTo>
                <a:lnTo>
                  <a:pt x="46" y="52"/>
                </a:lnTo>
                <a:lnTo>
                  <a:pt x="44" y="50"/>
                </a:lnTo>
                <a:lnTo>
                  <a:pt x="42" y="48"/>
                </a:lnTo>
                <a:lnTo>
                  <a:pt x="42" y="48"/>
                </a:lnTo>
                <a:lnTo>
                  <a:pt x="42" y="6"/>
                </a:lnTo>
                <a:lnTo>
                  <a:pt x="24" y="8"/>
                </a:lnTo>
                <a:lnTo>
                  <a:pt x="24" y="26"/>
                </a:lnTo>
                <a:lnTo>
                  <a:pt x="24" y="26"/>
                </a:lnTo>
                <a:lnTo>
                  <a:pt x="14" y="44"/>
                </a:lnTo>
                <a:lnTo>
                  <a:pt x="0" y="62"/>
                </a:lnTo>
                <a:lnTo>
                  <a:pt x="0" y="62"/>
                </a:lnTo>
                <a:lnTo>
                  <a:pt x="20" y="62"/>
                </a:lnTo>
                <a:lnTo>
                  <a:pt x="26" y="76"/>
                </a:lnTo>
                <a:lnTo>
                  <a:pt x="64" y="76"/>
                </a:lnTo>
                <a:lnTo>
                  <a:pt x="6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1" name="Freeform 377"/>
          <p:cNvSpPr>
            <a:spLocks/>
          </p:cNvSpPr>
          <p:nvPr/>
        </p:nvSpPr>
        <p:spPr bwMode="gray">
          <a:xfrm>
            <a:off x="8648700" y="312738"/>
            <a:ext cx="7938" cy="23812"/>
          </a:xfrm>
          <a:custGeom>
            <a:avLst/>
            <a:gdLst/>
            <a:ahLst/>
            <a:cxnLst>
              <a:cxn ang="0">
                <a:pos x="2" y="30"/>
              </a:cxn>
              <a:cxn ang="0">
                <a:pos x="2" y="30"/>
              </a:cxn>
              <a:cxn ang="0">
                <a:pos x="0" y="0"/>
              </a:cxn>
              <a:cxn ang="0">
                <a:pos x="0" y="0"/>
              </a:cxn>
              <a:cxn ang="0">
                <a:pos x="6" y="0"/>
              </a:cxn>
              <a:cxn ang="0">
                <a:pos x="10" y="4"/>
              </a:cxn>
              <a:cxn ang="0">
                <a:pos x="10" y="4"/>
              </a:cxn>
              <a:cxn ang="0">
                <a:pos x="10" y="34"/>
              </a:cxn>
              <a:cxn ang="0">
                <a:pos x="2" y="34"/>
              </a:cxn>
              <a:cxn ang="0">
                <a:pos x="2" y="30"/>
              </a:cxn>
              <a:cxn ang="0">
                <a:pos x="2" y="30"/>
              </a:cxn>
            </a:cxnLst>
            <a:rect l="0" t="0" r="r" b="b"/>
            <a:pathLst>
              <a:path w="10" h="34">
                <a:moveTo>
                  <a:pt x="2" y="30"/>
                </a:moveTo>
                <a:lnTo>
                  <a:pt x="2" y="3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0" y="4"/>
                </a:lnTo>
                <a:lnTo>
                  <a:pt x="10" y="4"/>
                </a:lnTo>
                <a:lnTo>
                  <a:pt x="10" y="34"/>
                </a:lnTo>
                <a:lnTo>
                  <a:pt x="2" y="34"/>
                </a:lnTo>
                <a:lnTo>
                  <a:pt x="2" y="30"/>
                </a:lnTo>
                <a:lnTo>
                  <a:pt x="2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2" name="Freeform 378"/>
          <p:cNvSpPr>
            <a:spLocks/>
          </p:cNvSpPr>
          <p:nvPr/>
        </p:nvSpPr>
        <p:spPr bwMode="gray">
          <a:xfrm>
            <a:off x="8642350" y="268288"/>
            <a:ext cx="22225" cy="23812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10" y="28"/>
              </a:cxn>
              <a:cxn ang="0">
                <a:pos x="6" y="8"/>
              </a:cxn>
              <a:cxn ang="0">
                <a:pos x="6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  <a:cxn ang="0">
                <a:pos x="32" y="8"/>
              </a:cxn>
              <a:cxn ang="0">
                <a:pos x="32" y="8"/>
              </a:cxn>
              <a:cxn ang="0">
                <a:pos x="24" y="8"/>
              </a:cxn>
              <a:cxn ang="0">
                <a:pos x="20" y="34"/>
              </a:cxn>
              <a:cxn ang="0">
                <a:pos x="20" y="34"/>
              </a:cxn>
              <a:cxn ang="0">
                <a:pos x="16" y="30"/>
              </a:cxn>
              <a:cxn ang="0">
                <a:pos x="10" y="28"/>
              </a:cxn>
              <a:cxn ang="0">
                <a:pos x="10" y="28"/>
              </a:cxn>
            </a:cxnLst>
            <a:rect l="0" t="0" r="r" b="b"/>
            <a:pathLst>
              <a:path w="32" h="34">
                <a:moveTo>
                  <a:pt x="10" y="28"/>
                </a:moveTo>
                <a:lnTo>
                  <a:pt x="10" y="28"/>
                </a:lnTo>
                <a:lnTo>
                  <a:pt x="6" y="8"/>
                </a:lnTo>
                <a:lnTo>
                  <a:pt x="6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32" y="0"/>
                </a:lnTo>
                <a:lnTo>
                  <a:pt x="32" y="8"/>
                </a:lnTo>
                <a:lnTo>
                  <a:pt x="32" y="8"/>
                </a:lnTo>
                <a:lnTo>
                  <a:pt x="24" y="8"/>
                </a:lnTo>
                <a:lnTo>
                  <a:pt x="20" y="34"/>
                </a:lnTo>
                <a:lnTo>
                  <a:pt x="20" y="34"/>
                </a:lnTo>
                <a:lnTo>
                  <a:pt x="16" y="30"/>
                </a:lnTo>
                <a:lnTo>
                  <a:pt x="10" y="28"/>
                </a:lnTo>
                <a:lnTo>
                  <a:pt x="1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3" name="Freeform 379"/>
          <p:cNvSpPr>
            <a:spLocks/>
          </p:cNvSpPr>
          <p:nvPr/>
        </p:nvSpPr>
        <p:spPr bwMode="gray">
          <a:xfrm>
            <a:off x="8640763" y="214313"/>
            <a:ext cx="25400" cy="49212"/>
          </a:xfrm>
          <a:custGeom>
            <a:avLst/>
            <a:gdLst/>
            <a:ahLst/>
            <a:cxnLst>
              <a:cxn ang="0">
                <a:pos x="10" y="70"/>
              </a:cxn>
              <a:cxn ang="0">
                <a:pos x="10" y="70"/>
              </a:cxn>
              <a:cxn ang="0">
                <a:pos x="4" y="60"/>
              </a:cxn>
              <a:cxn ang="0">
                <a:pos x="0" y="48"/>
              </a:cxn>
              <a:cxn ang="0">
                <a:pos x="0" y="36"/>
              </a:cxn>
              <a:cxn ang="0">
                <a:pos x="0" y="24"/>
              </a:cxn>
              <a:cxn ang="0">
                <a:pos x="0" y="24"/>
              </a:cxn>
              <a:cxn ang="0">
                <a:pos x="0" y="24"/>
              </a:cxn>
              <a:cxn ang="0">
                <a:pos x="4" y="32"/>
              </a:cxn>
              <a:cxn ang="0">
                <a:pos x="12" y="38"/>
              </a:cxn>
              <a:cxn ang="0">
                <a:pos x="12" y="38"/>
              </a:cxn>
              <a:cxn ang="0">
                <a:pos x="8" y="28"/>
              </a:cxn>
              <a:cxn ang="0">
                <a:pos x="8" y="28"/>
              </a:cxn>
              <a:cxn ang="0">
                <a:pos x="6" y="18"/>
              </a:cxn>
              <a:cxn ang="0">
                <a:pos x="8" y="12"/>
              </a:cxn>
              <a:cxn ang="0">
                <a:pos x="10" y="8"/>
              </a:cxn>
              <a:cxn ang="0">
                <a:pos x="10" y="8"/>
              </a:cxn>
              <a:cxn ang="0">
                <a:pos x="16" y="2"/>
              </a:cxn>
              <a:cxn ang="0">
                <a:pos x="22" y="0"/>
              </a:cxn>
              <a:cxn ang="0">
                <a:pos x="22" y="0"/>
              </a:cxn>
              <a:cxn ang="0">
                <a:pos x="20" y="8"/>
              </a:cxn>
              <a:cxn ang="0">
                <a:pos x="22" y="16"/>
              </a:cxn>
              <a:cxn ang="0">
                <a:pos x="22" y="16"/>
              </a:cxn>
              <a:cxn ang="0">
                <a:pos x="26" y="12"/>
              </a:cxn>
              <a:cxn ang="0">
                <a:pos x="26" y="12"/>
              </a:cxn>
              <a:cxn ang="0">
                <a:pos x="28" y="10"/>
              </a:cxn>
              <a:cxn ang="0">
                <a:pos x="28" y="10"/>
              </a:cxn>
              <a:cxn ang="0">
                <a:pos x="34" y="26"/>
              </a:cxn>
              <a:cxn ang="0">
                <a:pos x="36" y="34"/>
              </a:cxn>
              <a:cxn ang="0">
                <a:pos x="36" y="42"/>
              </a:cxn>
              <a:cxn ang="0">
                <a:pos x="34" y="48"/>
              </a:cxn>
              <a:cxn ang="0">
                <a:pos x="34" y="48"/>
              </a:cxn>
              <a:cxn ang="0">
                <a:pos x="32" y="38"/>
              </a:cxn>
              <a:cxn ang="0">
                <a:pos x="30" y="36"/>
              </a:cxn>
              <a:cxn ang="0">
                <a:pos x="26" y="34"/>
              </a:cxn>
              <a:cxn ang="0">
                <a:pos x="26" y="34"/>
              </a:cxn>
              <a:cxn ang="0">
                <a:pos x="28" y="40"/>
              </a:cxn>
              <a:cxn ang="0">
                <a:pos x="30" y="46"/>
              </a:cxn>
              <a:cxn ang="0">
                <a:pos x="30" y="46"/>
              </a:cxn>
              <a:cxn ang="0">
                <a:pos x="30" y="54"/>
              </a:cxn>
              <a:cxn ang="0">
                <a:pos x="30" y="60"/>
              </a:cxn>
              <a:cxn ang="0">
                <a:pos x="28" y="64"/>
              </a:cxn>
              <a:cxn ang="0">
                <a:pos x="24" y="70"/>
              </a:cxn>
              <a:cxn ang="0">
                <a:pos x="10" y="70"/>
              </a:cxn>
              <a:cxn ang="0">
                <a:pos x="10" y="70"/>
              </a:cxn>
            </a:cxnLst>
            <a:rect l="0" t="0" r="r" b="b"/>
            <a:pathLst>
              <a:path w="36" h="70">
                <a:moveTo>
                  <a:pt x="10" y="70"/>
                </a:moveTo>
                <a:lnTo>
                  <a:pt x="10" y="70"/>
                </a:lnTo>
                <a:lnTo>
                  <a:pt x="4" y="60"/>
                </a:lnTo>
                <a:lnTo>
                  <a:pt x="0" y="48"/>
                </a:lnTo>
                <a:lnTo>
                  <a:pt x="0" y="36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4" y="32"/>
                </a:lnTo>
                <a:lnTo>
                  <a:pt x="12" y="38"/>
                </a:lnTo>
                <a:lnTo>
                  <a:pt x="12" y="38"/>
                </a:lnTo>
                <a:lnTo>
                  <a:pt x="8" y="28"/>
                </a:lnTo>
                <a:lnTo>
                  <a:pt x="8" y="28"/>
                </a:lnTo>
                <a:lnTo>
                  <a:pt x="6" y="18"/>
                </a:lnTo>
                <a:lnTo>
                  <a:pt x="8" y="12"/>
                </a:lnTo>
                <a:lnTo>
                  <a:pt x="10" y="8"/>
                </a:lnTo>
                <a:lnTo>
                  <a:pt x="10" y="8"/>
                </a:lnTo>
                <a:lnTo>
                  <a:pt x="16" y="2"/>
                </a:lnTo>
                <a:lnTo>
                  <a:pt x="22" y="0"/>
                </a:lnTo>
                <a:lnTo>
                  <a:pt x="22" y="0"/>
                </a:lnTo>
                <a:lnTo>
                  <a:pt x="20" y="8"/>
                </a:lnTo>
                <a:lnTo>
                  <a:pt x="22" y="16"/>
                </a:lnTo>
                <a:lnTo>
                  <a:pt x="22" y="16"/>
                </a:lnTo>
                <a:lnTo>
                  <a:pt x="26" y="12"/>
                </a:lnTo>
                <a:lnTo>
                  <a:pt x="26" y="12"/>
                </a:lnTo>
                <a:lnTo>
                  <a:pt x="28" y="10"/>
                </a:lnTo>
                <a:lnTo>
                  <a:pt x="28" y="10"/>
                </a:lnTo>
                <a:lnTo>
                  <a:pt x="34" y="26"/>
                </a:lnTo>
                <a:lnTo>
                  <a:pt x="36" y="34"/>
                </a:lnTo>
                <a:lnTo>
                  <a:pt x="36" y="42"/>
                </a:lnTo>
                <a:lnTo>
                  <a:pt x="34" y="48"/>
                </a:lnTo>
                <a:lnTo>
                  <a:pt x="34" y="48"/>
                </a:lnTo>
                <a:lnTo>
                  <a:pt x="32" y="38"/>
                </a:lnTo>
                <a:lnTo>
                  <a:pt x="30" y="36"/>
                </a:lnTo>
                <a:lnTo>
                  <a:pt x="26" y="34"/>
                </a:lnTo>
                <a:lnTo>
                  <a:pt x="26" y="34"/>
                </a:lnTo>
                <a:lnTo>
                  <a:pt x="28" y="40"/>
                </a:lnTo>
                <a:lnTo>
                  <a:pt x="30" y="46"/>
                </a:lnTo>
                <a:lnTo>
                  <a:pt x="30" y="46"/>
                </a:lnTo>
                <a:lnTo>
                  <a:pt x="30" y="54"/>
                </a:lnTo>
                <a:lnTo>
                  <a:pt x="30" y="60"/>
                </a:lnTo>
                <a:lnTo>
                  <a:pt x="28" y="64"/>
                </a:lnTo>
                <a:lnTo>
                  <a:pt x="24" y="70"/>
                </a:lnTo>
                <a:lnTo>
                  <a:pt x="10" y="70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4" name="Freeform 380"/>
          <p:cNvSpPr>
            <a:spLocks/>
          </p:cNvSpPr>
          <p:nvPr/>
        </p:nvSpPr>
        <p:spPr bwMode="gray">
          <a:xfrm>
            <a:off x="8729663" y="242888"/>
            <a:ext cx="14287" cy="14287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6" y="20"/>
              </a:cxn>
              <a:cxn ang="0">
                <a:pos x="6" y="20"/>
              </a:cxn>
              <a:cxn ang="0">
                <a:pos x="0" y="14"/>
              </a:cxn>
              <a:cxn ang="0">
                <a:pos x="0" y="14"/>
              </a:cxn>
              <a:cxn ang="0">
                <a:pos x="12" y="0"/>
              </a:cxn>
              <a:cxn ang="0">
                <a:pos x="18" y="8"/>
              </a:cxn>
            </a:cxnLst>
            <a:rect l="0" t="0" r="r" b="b"/>
            <a:pathLst>
              <a:path w="18" h="20">
                <a:moveTo>
                  <a:pt x="18" y="8"/>
                </a:moveTo>
                <a:lnTo>
                  <a:pt x="6" y="20"/>
                </a:lnTo>
                <a:lnTo>
                  <a:pt x="6" y="20"/>
                </a:lnTo>
                <a:lnTo>
                  <a:pt x="0" y="14"/>
                </a:lnTo>
                <a:lnTo>
                  <a:pt x="0" y="14"/>
                </a:lnTo>
                <a:lnTo>
                  <a:pt x="12" y="0"/>
                </a:lnTo>
                <a:lnTo>
                  <a:pt x="1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5" name="Freeform 381"/>
          <p:cNvSpPr>
            <a:spLocks/>
          </p:cNvSpPr>
          <p:nvPr/>
        </p:nvSpPr>
        <p:spPr bwMode="gray">
          <a:xfrm>
            <a:off x="8729663" y="242888"/>
            <a:ext cx="14287" cy="14287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6" y="20"/>
              </a:cxn>
              <a:cxn ang="0">
                <a:pos x="6" y="20"/>
              </a:cxn>
              <a:cxn ang="0">
                <a:pos x="0" y="14"/>
              </a:cxn>
              <a:cxn ang="0">
                <a:pos x="0" y="14"/>
              </a:cxn>
              <a:cxn ang="0">
                <a:pos x="12" y="0"/>
              </a:cxn>
            </a:cxnLst>
            <a:rect l="0" t="0" r="r" b="b"/>
            <a:pathLst>
              <a:path w="18" h="20">
                <a:moveTo>
                  <a:pt x="18" y="8"/>
                </a:moveTo>
                <a:lnTo>
                  <a:pt x="6" y="20"/>
                </a:lnTo>
                <a:lnTo>
                  <a:pt x="6" y="20"/>
                </a:lnTo>
                <a:lnTo>
                  <a:pt x="0" y="14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6" name="Freeform 382"/>
          <p:cNvSpPr>
            <a:spLocks/>
          </p:cNvSpPr>
          <p:nvPr/>
        </p:nvSpPr>
        <p:spPr bwMode="gray">
          <a:xfrm>
            <a:off x="8753475" y="207963"/>
            <a:ext cx="23813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0" y="28"/>
              </a:cxn>
              <a:cxn ang="0">
                <a:pos x="4" y="12"/>
              </a:cxn>
              <a:cxn ang="0">
                <a:pos x="8" y="6"/>
              </a:cxn>
              <a:cxn ang="0">
                <a:pos x="14" y="0"/>
              </a:cxn>
              <a:cxn ang="0">
                <a:pos x="14" y="0"/>
              </a:cxn>
              <a:cxn ang="0">
                <a:pos x="22" y="0"/>
              </a:cxn>
              <a:cxn ang="0">
                <a:pos x="28" y="4"/>
              </a:cxn>
              <a:cxn ang="0">
                <a:pos x="28" y="4"/>
              </a:cxn>
              <a:cxn ang="0">
                <a:pos x="32" y="6"/>
              </a:cxn>
              <a:cxn ang="0">
                <a:pos x="34" y="10"/>
              </a:cxn>
              <a:cxn ang="0">
                <a:pos x="34" y="18"/>
              </a:cxn>
              <a:cxn ang="0">
                <a:pos x="34" y="18"/>
              </a:cxn>
              <a:cxn ang="0">
                <a:pos x="30" y="26"/>
              </a:cxn>
              <a:cxn ang="0">
                <a:pos x="22" y="30"/>
              </a:cxn>
              <a:cxn ang="0">
                <a:pos x="14" y="34"/>
              </a:cxn>
              <a:cxn ang="0">
                <a:pos x="6" y="36"/>
              </a:cxn>
              <a:cxn ang="0">
                <a:pos x="0" y="28"/>
              </a:cxn>
              <a:cxn ang="0">
                <a:pos x="0" y="28"/>
              </a:cxn>
            </a:cxnLst>
            <a:rect l="0" t="0" r="r" b="b"/>
            <a:pathLst>
              <a:path w="34" h="36">
                <a:moveTo>
                  <a:pt x="0" y="28"/>
                </a:moveTo>
                <a:lnTo>
                  <a:pt x="0" y="28"/>
                </a:lnTo>
                <a:lnTo>
                  <a:pt x="4" y="12"/>
                </a:lnTo>
                <a:lnTo>
                  <a:pt x="8" y="6"/>
                </a:lnTo>
                <a:lnTo>
                  <a:pt x="14" y="0"/>
                </a:lnTo>
                <a:lnTo>
                  <a:pt x="14" y="0"/>
                </a:lnTo>
                <a:lnTo>
                  <a:pt x="22" y="0"/>
                </a:lnTo>
                <a:lnTo>
                  <a:pt x="28" y="4"/>
                </a:lnTo>
                <a:lnTo>
                  <a:pt x="28" y="4"/>
                </a:lnTo>
                <a:lnTo>
                  <a:pt x="32" y="6"/>
                </a:lnTo>
                <a:lnTo>
                  <a:pt x="34" y="10"/>
                </a:lnTo>
                <a:lnTo>
                  <a:pt x="34" y="18"/>
                </a:lnTo>
                <a:lnTo>
                  <a:pt x="34" y="18"/>
                </a:lnTo>
                <a:lnTo>
                  <a:pt x="30" y="26"/>
                </a:lnTo>
                <a:lnTo>
                  <a:pt x="22" y="30"/>
                </a:lnTo>
                <a:lnTo>
                  <a:pt x="14" y="34"/>
                </a:lnTo>
                <a:lnTo>
                  <a:pt x="6" y="36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7" name="Freeform 383"/>
          <p:cNvSpPr>
            <a:spLocks/>
          </p:cNvSpPr>
          <p:nvPr/>
        </p:nvSpPr>
        <p:spPr bwMode="gray">
          <a:xfrm>
            <a:off x="8745538" y="349250"/>
            <a:ext cx="61912" cy="17463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86" y="26"/>
              </a:cxn>
              <a:cxn ang="0">
                <a:pos x="0" y="26"/>
              </a:cxn>
              <a:cxn ang="0">
                <a:pos x="0" y="0"/>
              </a:cxn>
              <a:cxn ang="0">
                <a:pos x="86" y="0"/>
              </a:cxn>
              <a:cxn ang="0">
                <a:pos x="86" y="0"/>
              </a:cxn>
            </a:cxnLst>
            <a:rect l="0" t="0" r="r" b="b"/>
            <a:pathLst>
              <a:path w="86" h="26">
                <a:moveTo>
                  <a:pt x="86" y="0"/>
                </a:moveTo>
                <a:lnTo>
                  <a:pt x="86" y="26"/>
                </a:lnTo>
                <a:lnTo>
                  <a:pt x="0" y="26"/>
                </a:lnTo>
                <a:lnTo>
                  <a:pt x="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8" name="Freeform 384"/>
          <p:cNvSpPr>
            <a:spLocks/>
          </p:cNvSpPr>
          <p:nvPr/>
        </p:nvSpPr>
        <p:spPr bwMode="gray">
          <a:xfrm>
            <a:off x="8640763" y="227013"/>
            <a:ext cx="119062" cy="249237"/>
          </a:xfrm>
          <a:custGeom>
            <a:avLst/>
            <a:gdLst/>
            <a:ahLst/>
            <a:cxnLst>
              <a:cxn ang="0">
                <a:pos x="26" y="336"/>
              </a:cxn>
              <a:cxn ang="0">
                <a:pos x="40" y="316"/>
              </a:cxn>
              <a:cxn ang="0">
                <a:pos x="46" y="306"/>
              </a:cxn>
              <a:cxn ang="0">
                <a:pos x="56" y="258"/>
              </a:cxn>
              <a:cxn ang="0">
                <a:pos x="66" y="244"/>
              </a:cxn>
              <a:cxn ang="0">
                <a:pos x="86" y="178"/>
              </a:cxn>
              <a:cxn ang="0">
                <a:pos x="98" y="148"/>
              </a:cxn>
              <a:cxn ang="0">
                <a:pos x="90" y="138"/>
              </a:cxn>
              <a:cxn ang="0">
                <a:pos x="84" y="130"/>
              </a:cxn>
              <a:cxn ang="0">
                <a:pos x="70" y="142"/>
              </a:cxn>
              <a:cxn ang="0">
                <a:pos x="54" y="154"/>
              </a:cxn>
              <a:cxn ang="0">
                <a:pos x="46" y="150"/>
              </a:cxn>
              <a:cxn ang="0">
                <a:pos x="30" y="128"/>
              </a:cxn>
              <a:cxn ang="0">
                <a:pos x="16" y="116"/>
              </a:cxn>
              <a:cxn ang="0">
                <a:pos x="4" y="112"/>
              </a:cxn>
              <a:cxn ang="0">
                <a:pos x="0" y="94"/>
              </a:cxn>
              <a:cxn ang="0">
                <a:pos x="12" y="92"/>
              </a:cxn>
              <a:cxn ang="0">
                <a:pos x="38" y="116"/>
              </a:cxn>
              <a:cxn ang="0">
                <a:pos x="50" y="128"/>
              </a:cxn>
              <a:cxn ang="0">
                <a:pos x="66" y="120"/>
              </a:cxn>
              <a:cxn ang="0">
                <a:pos x="78" y="104"/>
              </a:cxn>
              <a:cxn ang="0">
                <a:pos x="96" y="94"/>
              </a:cxn>
              <a:cxn ang="0">
                <a:pos x="88" y="68"/>
              </a:cxn>
              <a:cxn ang="0">
                <a:pos x="84" y="46"/>
              </a:cxn>
              <a:cxn ang="0">
                <a:pos x="92" y="36"/>
              </a:cxn>
              <a:cxn ang="0">
                <a:pos x="104" y="38"/>
              </a:cxn>
              <a:cxn ang="0">
                <a:pos x="112" y="36"/>
              </a:cxn>
              <a:cxn ang="0">
                <a:pos x="120" y="46"/>
              </a:cxn>
              <a:cxn ang="0">
                <a:pos x="114" y="76"/>
              </a:cxn>
              <a:cxn ang="0">
                <a:pos x="112" y="78"/>
              </a:cxn>
              <a:cxn ang="0">
                <a:pos x="114" y="86"/>
              </a:cxn>
              <a:cxn ang="0">
                <a:pos x="124" y="82"/>
              </a:cxn>
              <a:cxn ang="0">
                <a:pos x="154" y="64"/>
              </a:cxn>
              <a:cxn ang="0">
                <a:pos x="154" y="50"/>
              </a:cxn>
              <a:cxn ang="0">
                <a:pos x="154" y="34"/>
              </a:cxn>
              <a:cxn ang="0">
                <a:pos x="142" y="14"/>
              </a:cxn>
              <a:cxn ang="0">
                <a:pos x="148" y="0"/>
              </a:cxn>
              <a:cxn ang="0">
                <a:pos x="160" y="14"/>
              </a:cxn>
              <a:cxn ang="0">
                <a:pos x="166" y="30"/>
              </a:cxn>
              <a:cxn ang="0">
                <a:pos x="168" y="74"/>
              </a:cxn>
              <a:cxn ang="0">
                <a:pos x="136" y="106"/>
              </a:cxn>
              <a:cxn ang="0">
                <a:pos x="130" y="142"/>
              </a:cxn>
              <a:cxn ang="0">
                <a:pos x="138" y="168"/>
              </a:cxn>
              <a:cxn ang="0">
                <a:pos x="136" y="192"/>
              </a:cxn>
              <a:cxn ang="0">
                <a:pos x="120" y="210"/>
              </a:cxn>
              <a:cxn ang="0">
                <a:pos x="110" y="228"/>
              </a:cxn>
              <a:cxn ang="0">
                <a:pos x="116" y="262"/>
              </a:cxn>
              <a:cxn ang="0">
                <a:pos x="118" y="284"/>
              </a:cxn>
              <a:cxn ang="0">
                <a:pos x="122" y="296"/>
              </a:cxn>
              <a:cxn ang="0">
                <a:pos x="112" y="312"/>
              </a:cxn>
              <a:cxn ang="0">
                <a:pos x="106" y="324"/>
              </a:cxn>
              <a:cxn ang="0">
                <a:pos x="90" y="328"/>
              </a:cxn>
              <a:cxn ang="0">
                <a:pos x="90" y="320"/>
              </a:cxn>
              <a:cxn ang="0">
                <a:pos x="96" y="310"/>
              </a:cxn>
              <a:cxn ang="0">
                <a:pos x="104" y="288"/>
              </a:cxn>
              <a:cxn ang="0">
                <a:pos x="90" y="250"/>
              </a:cxn>
              <a:cxn ang="0">
                <a:pos x="88" y="236"/>
              </a:cxn>
              <a:cxn ang="0">
                <a:pos x="88" y="260"/>
              </a:cxn>
              <a:cxn ang="0">
                <a:pos x="68" y="286"/>
              </a:cxn>
              <a:cxn ang="0">
                <a:pos x="58" y="318"/>
              </a:cxn>
              <a:cxn ang="0">
                <a:pos x="42" y="344"/>
              </a:cxn>
              <a:cxn ang="0">
                <a:pos x="36" y="352"/>
              </a:cxn>
              <a:cxn ang="0">
                <a:pos x="28" y="346"/>
              </a:cxn>
            </a:cxnLst>
            <a:rect l="0" t="0" r="r" b="b"/>
            <a:pathLst>
              <a:path w="168" h="352">
                <a:moveTo>
                  <a:pt x="26" y="342"/>
                </a:moveTo>
                <a:lnTo>
                  <a:pt x="26" y="342"/>
                </a:lnTo>
                <a:lnTo>
                  <a:pt x="26" y="336"/>
                </a:lnTo>
                <a:lnTo>
                  <a:pt x="26" y="332"/>
                </a:lnTo>
                <a:lnTo>
                  <a:pt x="32" y="324"/>
                </a:lnTo>
                <a:lnTo>
                  <a:pt x="40" y="316"/>
                </a:lnTo>
                <a:lnTo>
                  <a:pt x="44" y="312"/>
                </a:lnTo>
                <a:lnTo>
                  <a:pt x="46" y="306"/>
                </a:lnTo>
                <a:lnTo>
                  <a:pt x="46" y="306"/>
                </a:lnTo>
                <a:lnTo>
                  <a:pt x="48" y="290"/>
                </a:lnTo>
                <a:lnTo>
                  <a:pt x="52" y="274"/>
                </a:lnTo>
                <a:lnTo>
                  <a:pt x="56" y="258"/>
                </a:lnTo>
                <a:lnTo>
                  <a:pt x="60" y="250"/>
                </a:lnTo>
                <a:lnTo>
                  <a:pt x="66" y="244"/>
                </a:lnTo>
                <a:lnTo>
                  <a:pt x="66" y="244"/>
                </a:lnTo>
                <a:lnTo>
                  <a:pt x="68" y="220"/>
                </a:lnTo>
                <a:lnTo>
                  <a:pt x="76" y="198"/>
                </a:lnTo>
                <a:lnTo>
                  <a:pt x="86" y="178"/>
                </a:lnTo>
                <a:lnTo>
                  <a:pt x="102" y="158"/>
                </a:lnTo>
                <a:lnTo>
                  <a:pt x="102" y="158"/>
                </a:lnTo>
                <a:lnTo>
                  <a:pt x="98" y="148"/>
                </a:lnTo>
                <a:lnTo>
                  <a:pt x="94" y="138"/>
                </a:lnTo>
                <a:lnTo>
                  <a:pt x="94" y="138"/>
                </a:lnTo>
                <a:lnTo>
                  <a:pt x="90" y="138"/>
                </a:lnTo>
                <a:lnTo>
                  <a:pt x="88" y="134"/>
                </a:lnTo>
                <a:lnTo>
                  <a:pt x="88" y="134"/>
                </a:lnTo>
                <a:lnTo>
                  <a:pt x="84" y="130"/>
                </a:lnTo>
                <a:lnTo>
                  <a:pt x="84" y="126"/>
                </a:lnTo>
                <a:lnTo>
                  <a:pt x="84" y="126"/>
                </a:lnTo>
                <a:lnTo>
                  <a:pt x="70" y="142"/>
                </a:lnTo>
                <a:lnTo>
                  <a:pt x="62" y="148"/>
                </a:lnTo>
                <a:lnTo>
                  <a:pt x="54" y="154"/>
                </a:lnTo>
                <a:lnTo>
                  <a:pt x="54" y="154"/>
                </a:lnTo>
                <a:lnTo>
                  <a:pt x="52" y="154"/>
                </a:lnTo>
                <a:lnTo>
                  <a:pt x="46" y="150"/>
                </a:lnTo>
                <a:lnTo>
                  <a:pt x="46" y="150"/>
                </a:lnTo>
                <a:lnTo>
                  <a:pt x="42" y="146"/>
                </a:lnTo>
                <a:lnTo>
                  <a:pt x="38" y="140"/>
                </a:lnTo>
                <a:lnTo>
                  <a:pt x="30" y="128"/>
                </a:lnTo>
                <a:lnTo>
                  <a:pt x="26" y="124"/>
                </a:lnTo>
                <a:lnTo>
                  <a:pt x="22" y="120"/>
                </a:lnTo>
                <a:lnTo>
                  <a:pt x="16" y="116"/>
                </a:lnTo>
                <a:lnTo>
                  <a:pt x="10" y="116"/>
                </a:lnTo>
                <a:lnTo>
                  <a:pt x="10" y="116"/>
                </a:lnTo>
                <a:lnTo>
                  <a:pt x="4" y="112"/>
                </a:lnTo>
                <a:lnTo>
                  <a:pt x="2" y="106"/>
                </a:lnTo>
                <a:lnTo>
                  <a:pt x="0" y="94"/>
                </a:lnTo>
                <a:lnTo>
                  <a:pt x="0" y="94"/>
                </a:lnTo>
                <a:lnTo>
                  <a:pt x="6" y="92"/>
                </a:lnTo>
                <a:lnTo>
                  <a:pt x="12" y="92"/>
                </a:lnTo>
                <a:lnTo>
                  <a:pt x="12" y="92"/>
                </a:lnTo>
                <a:lnTo>
                  <a:pt x="22" y="100"/>
                </a:lnTo>
                <a:lnTo>
                  <a:pt x="30" y="108"/>
                </a:lnTo>
                <a:lnTo>
                  <a:pt x="38" y="116"/>
                </a:lnTo>
                <a:lnTo>
                  <a:pt x="46" y="124"/>
                </a:lnTo>
                <a:lnTo>
                  <a:pt x="46" y="124"/>
                </a:lnTo>
                <a:lnTo>
                  <a:pt x="50" y="128"/>
                </a:lnTo>
                <a:lnTo>
                  <a:pt x="56" y="132"/>
                </a:lnTo>
                <a:lnTo>
                  <a:pt x="56" y="132"/>
                </a:lnTo>
                <a:lnTo>
                  <a:pt x="66" y="120"/>
                </a:lnTo>
                <a:lnTo>
                  <a:pt x="76" y="108"/>
                </a:lnTo>
                <a:lnTo>
                  <a:pt x="76" y="108"/>
                </a:lnTo>
                <a:lnTo>
                  <a:pt x="78" y="104"/>
                </a:lnTo>
                <a:lnTo>
                  <a:pt x="82" y="102"/>
                </a:lnTo>
                <a:lnTo>
                  <a:pt x="92" y="100"/>
                </a:lnTo>
                <a:lnTo>
                  <a:pt x="96" y="94"/>
                </a:lnTo>
                <a:lnTo>
                  <a:pt x="94" y="78"/>
                </a:lnTo>
                <a:lnTo>
                  <a:pt x="94" y="78"/>
                </a:lnTo>
                <a:lnTo>
                  <a:pt x="88" y="68"/>
                </a:lnTo>
                <a:lnTo>
                  <a:pt x="82" y="58"/>
                </a:lnTo>
                <a:lnTo>
                  <a:pt x="82" y="58"/>
                </a:lnTo>
                <a:lnTo>
                  <a:pt x="84" y="46"/>
                </a:lnTo>
                <a:lnTo>
                  <a:pt x="88" y="40"/>
                </a:lnTo>
                <a:lnTo>
                  <a:pt x="92" y="36"/>
                </a:lnTo>
                <a:lnTo>
                  <a:pt x="92" y="36"/>
                </a:lnTo>
                <a:lnTo>
                  <a:pt x="96" y="36"/>
                </a:lnTo>
                <a:lnTo>
                  <a:pt x="100" y="36"/>
                </a:lnTo>
                <a:lnTo>
                  <a:pt x="104" y="38"/>
                </a:lnTo>
                <a:lnTo>
                  <a:pt x="108" y="36"/>
                </a:lnTo>
                <a:lnTo>
                  <a:pt x="108" y="36"/>
                </a:lnTo>
                <a:lnTo>
                  <a:pt x="112" y="36"/>
                </a:lnTo>
                <a:lnTo>
                  <a:pt x="116" y="38"/>
                </a:lnTo>
                <a:lnTo>
                  <a:pt x="116" y="38"/>
                </a:lnTo>
                <a:lnTo>
                  <a:pt x="120" y="46"/>
                </a:lnTo>
                <a:lnTo>
                  <a:pt x="124" y="56"/>
                </a:lnTo>
                <a:lnTo>
                  <a:pt x="124" y="56"/>
                </a:lnTo>
                <a:lnTo>
                  <a:pt x="114" y="76"/>
                </a:lnTo>
                <a:lnTo>
                  <a:pt x="114" y="76"/>
                </a:lnTo>
                <a:lnTo>
                  <a:pt x="112" y="78"/>
                </a:lnTo>
                <a:lnTo>
                  <a:pt x="112" y="78"/>
                </a:lnTo>
                <a:lnTo>
                  <a:pt x="112" y="82"/>
                </a:lnTo>
                <a:lnTo>
                  <a:pt x="114" y="86"/>
                </a:lnTo>
                <a:lnTo>
                  <a:pt x="114" y="86"/>
                </a:lnTo>
                <a:lnTo>
                  <a:pt x="122" y="86"/>
                </a:lnTo>
                <a:lnTo>
                  <a:pt x="122" y="86"/>
                </a:lnTo>
                <a:lnTo>
                  <a:pt x="124" y="82"/>
                </a:lnTo>
                <a:lnTo>
                  <a:pt x="130" y="78"/>
                </a:lnTo>
                <a:lnTo>
                  <a:pt x="140" y="74"/>
                </a:lnTo>
                <a:lnTo>
                  <a:pt x="154" y="64"/>
                </a:lnTo>
                <a:lnTo>
                  <a:pt x="154" y="64"/>
                </a:lnTo>
                <a:lnTo>
                  <a:pt x="154" y="56"/>
                </a:lnTo>
                <a:lnTo>
                  <a:pt x="154" y="50"/>
                </a:lnTo>
                <a:lnTo>
                  <a:pt x="156" y="42"/>
                </a:lnTo>
                <a:lnTo>
                  <a:pt x="154" y="34"/>
                </a:lnTo>
                <a:lnTo>
                  <a:pt x="154" y="34"/>
                </a:lnTo>
                <a:lnTo>
                  <a:pt x="150" y="30"/>
                </a:lnTo>
                <a:lnTo>
                  <a:pt x="146" y="24"/>
                </a:lnTo>
                <a:lnTo>
                  <a:pt x="142" y="14"/>
                </a:lnTo>
                <a:lnTo>
                  <a:pt x="142" y="14"/>
                </a:lnTo>
                <a:lnTo>
                  <a:pt x="144" y="6"/>
                </a:lnTo>
                <a:lnTo>
                  <a:pt x="148" y="0"/>
                </a:lnTo>
                <a:lnTo>
                  <a:pt x="150" y="0"/>
                </a:lnTo>
                <a:lnTo>
                  <a:pt x="150" y="0"/>
                </a:lnTo>
                <a:lnTo>
                  <a:pt x="160" y="14"/>
                </a:lnTo>
                <a:lnTo>
                  <a:pt x="164" y="22"/>
                </a:lnTo>
                <a:lnTo>
                  <a:pt x="166" y="30"/>
                </a:lnTo>
                <a:lnTo>
                  <a:pt x="166" y="30"/>
                </a:lnTo>
                <a:lnTo>
                  <a:pt x="168" y="52"/>
                </a:lnTo>
                <a:lnTo>
                  <a:pt x="168" y="74"/>
                </a:lnTo>
                <a:lnTo>
                  <a:pt x="168" y="74"/>
                </a:lnTo>
                <a:lnTo>
                  <a:pt x="156" y="84"/>
                </a:lnTo>
                <a:lnTo>
                  <a:pt x="142" y="92"/>
                </a:lnTo>
                <a:lnTo>
                  <a:pt x="136" y="106"/>
                </a:lnTo>
                <a:lnTo>
                  <a:pt x="136" y="106"/>
                </a:lnTo>
                <a:lnTo>
                  <a:pt x="134" y="124"/>
                </a:lnTo>
                <a:lnTo>
                  <a:pt x="130" y="142"/>
                </a:lnTo>
                <a:lnTo>
                  <a:pt x="130" y="142"/>
                </a:lnTo>
                <a:lnTo>
                  <a:pt x="134" y="154"/>
                </a:lnTo>
                <a:lnTo>
                  <a:pt x="138" y="168"/>
                </a:lnTo>
                <a:lnTo>
                  <a:pt x="138" y="180"/>
                </a:lnTo>
                <a:lnTo>
                  <a:pt x="136" y="192"/>
                </a:lnTo>
                <a:lnTo>
                  <a:pt x="136" y="192"/>
                </a:lnTo>
                <a:lnTo>
                  <a:pt x="134" y="198"/>
                </a:lnTo>
                <a:lnTo>
                  <a:pt x="128" y="202"/>
                </a:lnTo>
                <a:lnTo>
                  <a:pt x="120" y="210"/>
                </a:lnTo>
                <a:lnTo>
                  <a:pt x="104" y="222"/>
                </a:lnTo>
                <a:lnTo>
                  <a:pt x="104" y="222"/>
                </a:lnTo>
                <a:lnTo>
                  <a:pt x="110" y="228"/>
                </a:lnTo>
                <a:lnTo>
                  <a:pt x="112" y="234"/>
                </a:lnTo>
                <a:lnTo>
                  <a:pt x="116" y="248"/>
                </a:lnTo>
                <a:lnTo>
                  <a:pt x="116" y="262"/>
                </a:lnTo>
                <a:lnTo>
                  <a:pt x="116" y="280"/>
                </a:lnTo>
                <a:lnTo>
                  <a:pt x="116" y="280"/>
                </a:lnTo>
                <a:lnTo>
                  <a:pt x="118" y="284"/>
                </a:lnTo>
                <a:lnTo>
                  <a:pt x="120" y="288"/>
                </a:lnTo>
                <a:lnTo>
                  <a:pt x="122" y="292"/>
                </a:lnTo>
                <a:lnTo>
                  <a:pt x="122" y="296"/>
                </a:lnTo>
                <a:lnTo>
                  <a:pt x="122" y="296"/>
                </a:lnTo>
                <a:lnTo>
                  <a:pt x="114" y="306"/>
                </a:lnTo>
                <a:lnTo>
                  <a:pt x="112" y="312"/>
                </a:lnTo>
                <a:lnTo>
                  <a:pt x="110" y="318"/>
                </a:lnTo>
                <a:lnTo>
                  <a:pt x="110" y="318"/>
                </a:lnTo>
                <a:lnTo>
                  <a:pt x="106" y="324"/>
                </a:lnTo>
                <a:lnTo>
                  <a:pt x="100" y="326"/>
                </a:lnTo>
                <a:lnTo>
                  <a:pt x="90" y="328"/>
                </a:lnTo>
                <a:lnTo>
                  <a:pt x="90" y="328"/>
                </a:lnTo>
                <a:lnTo>
                  <a:pt x="88" y="326"/>
                </a:lnTo>
                <a:lnTo>
                  <a:pt x="88" y="326"/>
                </a:lnTo>
                <a:lnTo>
                  <a:pt x="90" y="320"/>
                </a:lnTo>
                <a:lnTo>
                  <a:pt x="94" y="316"/>
                </a:lnTo>
                <a:lnTo>
                  <a:pt x="94" y="316"/>
                </a:lnTo>
                <a:lnTo>
                  <a:pt x="96" y="310"/>
                </a:lnTo>
                <a:lnTo>
                  <a:pt x="98" y="302"/>
                </a:lnTo>
                <a:lnTo>
                  <a:pt x="100" y="296"/>
                </a:lnTo>
                <a:lnTo>
                  <a:pt x="104" y="288"/>
                </a:lnTo>
                <a:lnTo>
                  <a:pt x="104" y="288"/>
                </a:lnTo>
                <a:lnTo>
                  <a:pt x="94" y="264"/>
                </a:lnTo>
                <a:lnTo>
                  <a:pt x="90" y="250"/>
                </a:lnTo>
                <a:lnTo>
                  <a:pt x="88" y="236"/>
                </a:lnTo>
                <a:lnTo>
                  <a:pt x="88" y="236"/>
                </a:lnTo>
                <a:lnTo>
                  <a:pt x="88" y="236"/>
                </a:lnTo>
                <a:lnTo>
                  <a:pt x="86" y="242"/>
                </a:lnTo>
                <a:lnTo>
                  <a:pt x="86" y="248"/>
                </a:lnTo>
                <a:lnTo>
                  <a:pt x="88" y="260"/>
                </a:lnTo>
                <a:lnTo>
                  <a:pt x="88" y="260"/>
                </a:lnTo>
                <a:lnTo>
                  <a:pt x="78" y="272"/>
                </a:lnTo>
                <a:lnTo>
                  <a:pt x="68" y="286"/>
                </a:lnTo>
                <a:lnTo>
                  <a:pt x="60" y="302"/>
                </a:lnTo>
                <a:lnTo>
                  <a:pt x="58" y="310"/>
                </a:lnTo>
                <a:lnTo>
                  <a:pt x="58" y="318"/>
                </a:lnTo>
                <a:lnTo>
                  <a:pt x="58" y="318"/>
                </a:lnTo>
                <a:lnTo>
                  <a:pt x="48" y="336"/>
                </a:lnTo>
                <a:lnTo>
                  <a:pt x="42" y="344"/>
                </a:lnTo>
                <a:lnTo>
                  <a:pt x="38" y="352"/>
                </a:lnTo>
                <a:lnTo>
                  <a:pt x="38" y="352"/>
                </a:lnTo>
                <a:lnTo>
                  <a:pt x="36" y="352"/>
                </a:lnTo>
                <a:lnTo>
                  <a:pt x="32" y="350"/>
                </a:lnTo>
                <a:lnTo>
                  <a:pt x="32" y="350"/>
                </a:lnTo>
                <a:lnTo>
                  <a:pt x="28" y="346"/>
                </a:lnTo>
                <a:lnTo>
                  <a:pt x="26" y="342"/>
                </a:lnTo>
                <a:lnTo>
                  <a:pt x="26" y="3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09" name="Freeform 385"/>
          <p:cNvSpPr>
            <a:spLocks/>
          </p:cNvSpPr>
          <p:nvPr/>
        </p:nvSpPr>
        <p:spPr bwMode="gray">
          <a:xfrm>
            <a:off x="8764588" y="404813"/>
            <a:ext cx="36512" cy="57150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0" y="10"/>
              </a:cxn>
              <a:cxn ang="0">
                <a:pos x="34" y="34"/>
              </a:cxn>
              <a:cxn ang="0">
                <a:pos x="46" y="44"/>
              </a:cxn>
              <a:cxn ang="0">
                <a:pos x="50" y="52"/>
              </a:cxn>
              <a:cxn ang="0">
                <a:pos x="50" y="52"/>
              </a:cxn>
              <a:cxn ang="0">
                <a:pos x="52" y="60"/>
              </a:cxn>
              <a:cxn ang="0">
                <a:pos x="52" y="70"/>
              </a:cxn>
              <a:cxn ang="0">
                <a:pos x="52" y="70"/>
              </a:cxn>
              <a:cxn ang="0">
                <a:pos x="40" y="80"/>
              </a:cxn>
              <a:cxn ang="0">
                <a:pos x="40" y="80"/>
              </a:cxn>
              <a:cxn ang="0">
                <a:pos x="40" y="66"/>
              </a:cxn>
              <a:cxn ang="0">
                <a:pos x="40" y="60"/>
              </a:cxn>
              <a:cxn ang="0">
                <a:pos x="36" y="54"/>
              </a:cxn>
              <a:cxn ang="0">
                <a:pos x="36" y="54"/>
              </a:cxn>
              <a:cxn ang="0">
                <a:pos x="4" y="22"/>
              </a:cxn>
              <a:cxn ang="0">
                <a:pos x="4" y="22"/>
              </a:cxn>
              <a:cxn ang="0">
                <a:pos x="0" y="16"/>
              </a:cxn>
              <a:cxn ang="0">
                <a:pos x="0" y="12"/>
              </a:cxn>
              <a:cxn ang="0">
                <a:pos x="0" y="8"/>
              </a:cxn>
              <a:cxn ang="0">
                <a:pos x="0" y="8"/>
              </a:cxn>
              <a:cxn ang="0">
                <a:pos x="6" y="0"/>
              </a:cxn>
              <a:cxn ang="0">
                <a:pos x="6" y="0"/>
              </a:cxn>
              <a:cxn ang="0">
                <a:pos x="6" y="6"/>
              </a:cxn>
              <a:cxn ang="0">
                <a:pos x="10" y="10"/>
              </a:cxn>
              <a:cxn ang="0">
                <a:pos x="10" y="10"/>
              </a:cxn>
            </a:cxnLst>
            <a:rect l="0" t="0" r="r" b="b"/>
            <a:pathLst>
              <a:path w="52" h="80">
                <a:moveTo>
                  <a:pt x="10" y="10"/>
                </a:moveTo>
                <a:lnTo>
                  <a:pt x="10" y="10"/>
                </a:lnTo>
                <a:lnTo>
                  <a:pt x="34" y="34"/>
                </a:lnTo>
                <a:lnTo>
                  <a:pt x="46" y="44"/>
                </a:lnTo>
                <a:lnTo>
                  <a:pt x="50" y="52"/>
                </a:lnTo>
                <a:lnTo>
                  <a:pt x="50" y="52"/>
                </a:lnTo>
                <a:lnTo>
                  <a:pt x="52" y="60"/>
                </a:lnTo>
                <a:lnTo>
                  <a:pt x="52" y="70"/>
                </a:lnTo>
                <a:lnTo>
                  <a:pt x="52" y="70"/>
                </a:lnTo>
                <a:lnTo>
                  <a:pt x="40" y="80"/>
                </a:lnTo>
                <a:lnTo>
                  <a:pt x="40" y="80"/>
                </a:lnTo>
                <a:lnTo>
                  <a:pt x="40" y="66"/>
                </a:lnTo>
                <a:lnTo>
                  <a:pt x="40" y="60"/>
                </a:lnTo>
                <a:lnTo>
                  <a:pt x="36" y="54"/>
                </a:lnTo>
                <a:lnTo>
                  <a:pt x="36" y="54"/>
                </a:lnTo>
                <a:lnTo>
                  <a:pt x="4" y="22"/>
                </a:lnTo>
                <a:lnTo>
                  <a:pt x="4" y="22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10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0" name="Freeform 386"/>
          <p:cNvSpPr>
            <a:spLocks/>
          </p:cNvSpPr>
          <p:nvPr/>
        </p:nvSpPr>
        <p:spPr bwMode="gray">
          <a:xfrm>
            <a:off x="8764588" y="433388"/>
            <a:ext cx="22225" cy="28575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32" y="34"/>
              </a:cxn>
              <a:cxn ang="0">
                <a:pos x="26" y="40"/>
              </a:cxn>
              <a:cxn ang="0">
                <a:pos x="20" y="32"/>
              </a:cxn>
              <a:cxn ang="0">
                <a:pos x="20" y="12"/>
              </a:cxn>
              <a:cxn ang="0">
                <a:pos x="20" y="12"/>
              </a:cxn>
              <a:cxn ang="0">
                <a:pos x="20" y="12"/>
              </a:cxn>
              <a:cxn ang="0">
                <a:pos x="16" y="16"/>
              </a:cxn>
              <a:cxn ang="0">
                <a:pos x="14" y="24"/>
              </a:cxn>
              <a:cxn ang="0">
                <a:pos x="14" y="40"/>
              </a:cxn>
              <a:cxn ang="0">
                <a:pos x="14" y="40"/>
              </a:cxn>
              <a:cxn ang="0">
                <a:pos x="0" y="28"/>
              </a:cxn>
              <a:cxn ang="0">
                <a:pos x="0" y="28"/>
              </a:cxn>
              <a:cxn ang="0">
                <a:pos x="0" y="20"/>
              </a:cxn>
              <a:cxn ang="0">
                <a:pos x="2" y="12"/>
              </a:cxn>
              <a:cxn ang="0">
                <a:pos x="10" y="0"/>
              </a:cxn>
              <a:cxn ang="0">
                <a:pos x="32" y="20"/>
              </a:cxn>
              <a:cxn ang="0">
                <a:pos x="32" y="34"/>
              </a:cxn>
              <a:cxn ang="0">
                <a:pos x="32" y="34"/>
              </a:cxn>
            </a:cxnLst>
            <a:rect l="0" t="0" r="r" b="b"/>
            <a:pathLst>
              <a:path w="32" h="40">
                <a:moveTo>
                  <a:pt x="32" y="34"/>
                </a:moveTo>
                <a:lnTo>
                  <a:pt x="32" y="34"/>
                </a:lnTo>
                <a:lnTo>
                  <a:pt x="26" y="40"/>
                </a:lnTo>
                <a:lnTo>
                  <a:pt x="20" y="32"/>
                </a:lnTo>
                <a:lnTo>
                  <a:pt x="20" y="12"/>
                </a:lnTo>
                <a:lnTo>
                  <a:pt x="20" y="12"/>
                </a:lnTo>
                <a:lnTo>
                  <a:pt x="20" y="12"/>
                </a:lnTo>
                <a:lnTo>
                  <a:pt x="16" y="16"/>
                </a:lnTo>
                <a:lnTo>
                  <a:pt x="14" y="24"/>
                </a:lnTo>
                <a:lnTo>
                  <a:pt x="14" y="40"/>
                </a:lnTo>
                <a:lnTo>
                  <a:pt x="14" y="40"/>
                </a:lnTo>
                <a:lnTo>
                  <a:pt x="0" y="28"/>
                </a:lnTo>
                <a:lnTo>
                  <a:pt x="0" y="28"/>
                </a:lnTo>
                <a:lnTo>
                  <a:pt x="0" y="20"/>
                </a:lnTo>
                <a:lnTo>
                  <a:pt x="2" y="12"/>
                </a:lnTo>
                <a:lnTo>
                  <a:pt x="10" y="0"/>
                </a:lnTo>
                <a:lnTo>
                  <a:pt x="32" y="20"/>
                </a:lnTo>
                <a:lnTo>
                  <a:pt x="32" y="34"/>
                </a:lnTo>
                <a:lnTo>
                  <a:pt x="32" y="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1" name="Freeform 387"/>
          <p:cNvSpPr>
            <a:spLocks/>
          </p:cNvSpPr>
          <p:nvPr/>
        </p:nvSpPr>
        <p:spPr bwMode="gray">
          <a:xfrm>
            <a:off x="8728075" y="496888"/>
            <a:ext cx="34925" cy="15875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8"/>
              </a:cxn>
              <a:cxn ang="0">
                <a:pos x="50" y="4"/>
              </a:cxn>
              <a:cxn ang="0">
                <a:pos x="50" y="0"/>
              </a:cxn>
              <a:cxn ang="0">
                <a:pos x="50" y="0"/>
              </a:cxn>
              <a:cxn ang="0">
                <a:pos x="0" y="0"/>
              </a:cxn>
              <a:cxn ang="0">
                <a:pos x="0" y="0"/>
              </a:cxn>
              <a:cxn ang="0">
                <a:pos x="2" y="4"/>
              </a:cxn>
              <a:cxn ang="0">
                <a:pos x="4" y="10"/>
              </a:cxn>
              <a:cxn ang="0">
                <a:pos x="10" y="18"/>
              </a:cxn>
              <a:cxn ang="0">
                <a:pos x="10" y="18"/>
              </a:cxn>
              <a:cxn ang="0">
                <a:pos x="16" y="20"/>
              </a:cxn>
              <a:cxn ang="0">
                <a:pos x="24" y="22"/>
              </a:cxn>
              <a:cxn ang="0">
                <a:pos x="30" y="22"/>
              </a:cxn>
              <a:cxn ang="0">
                <a:pos x="36" y="20"/>
              </a:cxn>
              <a:cxn ang="0">
                <a:pos x="36" y="20"/>
              </a:cxn>
              <a:cxn ang="0">
                <a:pos x="42" y="14"/>
              </a:cxn>
              <a:cxn ang="0">
                <a:pos x="48" y="8"/>
              </a:cxn>
              <a:cxn ang="0">
                <a:pos x="48" y="8"/>
              </a:cxn>
            </a:cxnLst>
            <a:rect l="0" t="0" r="r" b="b"/>
            <a:pathLst>
              <a:path w="50" h="22">
                <a:moveTo>
                  <a:pt x="48" y="8"/>
                </a:moveTo>
                <a:lnTo>
                  <a:pt x="48" y="8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lnTo>
                  <a:pt x="0" y="0"/>
                </a:lnTo>
                <a:lnTo>
                  <a:pt x="0" y="0"/>
                </a:lnTo>
                <a:lnTo>
                  <a:pt x="2" y="4"/>
                </a:lnTo>
                <a:lnTo>
                  <a:pt x="4" y="10"/>
                </a:lnTo>
                <a:lnTo>
                  <a:pt x="10" y="18"/>
                </a:lnTo>
                <a:lnTo>
                  <a:pt x="10" y="18"/>
                </a:lnTo>
                <a:lnTo>
                  <a:pt x="16" y="20"/>
                </a:lnTo>
                <a:lnTo>
                  <a:pt x="24" y="22"/>
                </a:lnTo>
                <a:lnTo>
                  <a:pt x="30" y="22"/>
                </a:lnTo>
                <a:lnTo>
                  <a:pt x="36" y="20"/>
                </a:lnTo>
                <a:lnTo>
                  <a:pt x="36" y="20"/>
                </a:lnTo>
                <a:lnTo>
                  <a:pt x="42" y="14"/>
                </a:lnTo>
                <a:lnTo>
                  <a:pt x="48" y="8"/>
                </a:lnTo>
                <a:lnTo>
                  <a:pt x="4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2" name="Freeform 388"/>
          <p:cNvSpPr>
            <a:spLocks/>
          </p:cNvSpPr>
          <p:nvPr/>
        </p:nvSpPr>
        <p:spPr bwMode="gray">
          <a:xfrm>
            <a:off x="8721725" y="542925"/>
            <a:ext cx="26988" cy="36513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0" y="52"/>
              </a:cxn>
              <a:cxn ang="0">
                <a:pos x="0" y="48"/>
              </a:cxn>
              <a:cxn ang="0">
                <a:pos x="2" y="44"/>
              </a:cxn>
              <a:cxn ang="0">
                <a:pos x="8" y="36"/>
              </a:cxn>
              <a:cxn ang="0">
                <a:pos x="22" y="22"/>
              </a:cxn>
              <a:cxn ang="0">
                <a:pos x="22" y="22"/>
              </a:cxn>
              <a:cxn ang="0">
                <a:pos x="24" y="18"/>
              </a:cxn>
              <a:cxn ang="0">
                <a:pos x="24" y="12"/>
              </a:cxn>
              <a:cxn ang="0">
                <a:pos x="24" y="12"/>
              </a:cxn>
              <a:cxn ang="0">
                <a:pos x="22" y="10"/>
              </a:cxn>
              <a:cxn ang="0">
                <a:pos x="20" y="8"/>
              </a:cxn>
              <a:cxn ang="0">
                <a:pos x="20" y="8"/>
              </a:cxn>
              <a:cxn ang="0">
                <a:pos x="16" y="8"/>
              </a:cxn>
              <a:cxn ang="0">
                <a:pos x="12" y="10"/>
              </a:cxn>
              <a:cxn ang="0">
                <a:pos x="12" y="10"/>
              </a:cxn>
              <a:cxn ang="0">
                <a:pos x="10" y="14"/>
              </a:cxn>
              <a:cxn ang="0">
                <a:pos x="8" y="20"/>
              </a:cxn>
              <a:cxn ang="0">
                <a:pos x="0" y="20"/>
              </a:cxn>
              <a:cxn ang="0">
                <a:pos x="0" y="20"/>
              </a:cxn>
              <a:cxn ang="0">
                <a:pos x="0" y="12"/>
              </a:cxn>
              <a:cxn ang="0">
                <a:pos x="2" y="6"/>
              </a:cxn>
              <a:cxn ang="0">
                <a:pos x="2" y="6"/>
              </a:cxn>
              <a:cxn ang="0">
                <a:pos x="6" y="2"/>
              </a:cxn>
              <a:cxn ang="0">
                <a:pos x="10" y="0"/>
              </a:cxn>
              <a:cxn ang="0">
                <a:pos x="20" y="0"/>
              </a:cxn>
              <a:cxn ang="0">
                <a:pos x="20" y="0"/>
              </a:cxn>
              <a:cxn ang="0">
                <a:pos x="28" y="4"/>
              </a:cxn>
              <a:cxn ang="0">
                <a:pos x="32" y="6"/>
              </a:cxn>
              <a:cxn ang="0">
                <a:pos x="34" y="10"/>
              </a:cxn>
              <a:cxn ang="0">
                <a:pos x="34" y="10"/>
              </a:cxn>
              <a:cxn ang="0">
                <a:pos x="34" y="14"/>
              </a:cxn>
              <a:cxn ang="0">
                <a:pos x="34" y="18"/>
              </a:cxn>
              <a:cxn ang="0">
                <a:pos x="34" y="24"/>
              </a:cxn>
              <a:cxn ang="0">
                <a:pos x="30" y="28"/>
              </a:cxn>
              <a:cxn ang="0">
                <a:pos x="30" y="28"/>
              </a:cxn>
              <a:cxn ang="0">
                <a:pos x="22" y="36"/>
              </a:cxn>
              <a:cxn ang="0">
                <a:pos x="14" y="44"/>
              </a:cxn>
              <a:cxn ang="0">
                <a:pos x="38" y="42"/>
              </a:cxn>
              <a:cxn ang="0">
                <a:pos x="38" y="42"/>
              </a:cxn>
              <a:cxn ang="0">
                <a:pos x="38" y="50"/>
              </a:cxn>
              <a:cxn ang="0">
                <a:pos x="0" y="52"/>
              </a:cxn>
              <a:cxn ang="0">
                <a:pos x="0" y="52"/>
              </a:cxn>
            </a:cxnLst>
            <a:rect l="0" t="0" r="r" b="b"/>
            <a:pathLst>
              <a:path w="38" h="52">
                <a:moveTo>
                  <a:pt x="0" y="52"/>
                </a:moveTo>
                <a:lnTo>
                  <a:pt x="0" y="52"/>
                </a:lnTo>
                <a:lnTo>
                  <a:pt x="0" y="48"/>
                </a:lnTo>
                <a:lnTo>
                  <a:pt x="2" y="44"/>
                </a:lnTo>
                <a:lnTo>
                  <a:pt x="8" y="36"/>
                </a:lnTo>
                <a:lnTo>
                  <a:pt x="22" y="22"/>
                </a:lnTo>
                <a:lnTo>
                  <a:pt x="22" y="22"/>
                </a:lnTo>
                <a:lnTo>
                  <a:pt x="24" y="18"/>
                </a:lnTo>
                <a:lnTo>
                  <a:pt x="24" y="12"/>
                </a:lnTo>
                <a:lnTo>
                  <a:pt x="24" y="12"/>
                </a:lnTo>
                <a:lnTo>
                  <a:pt x="22" y="10"/>
                </a:lnTo>
                <a:lnTo>
                  <a:pt x="20" y="8"/>
                </a:lnTo>
                <a:lnTo>
                  <a:pt x="20" y="8"/>
                </a:lnTo>
                <a:lnTo>
                  <a:pt x="16" y="8"/>
                </a:lnTo>
                <a:lnTo>
                  <a:pt x="12" y="10"/>
                </a:lnTo>
                <a:lnTo>
                  <a:pt x="12" y="10"/>
                </a:lnTo>
                <a:lnTo>
                  <a:pt x="10" y="14"/>
                </a:lnTo>
                <a:lnTo>
                  <a:pt x="8" y="20"/>
                </a:lnTo>
                <a:lnTo>
                  <a:pt x="0" y="20"/>
                </a:lnTo>
                <a:lnTo>
                  <a:pt x="0" y="20"/>
                </a:lnTo>
                <a:lnTo>
                  <a:pt x="0" y="12"/>
                </a:lnTo>
                <a:lnTo>
                  <a:pt x="2" y="6"/>
                </a:lnTo>
                <a:lnTo>
                  <a:pt x="2" y="6"/>
                </a:lnTo>
                <a:lnTo>
                  <a:pt x="6" y="2"/>
                </a:lnTo>
                <a:lnTo>
                  <a:pt x="10" y="0"/>
                </a:lnTo>
                <a:lnTo>
                  <a:pt x="20" y="0"/>
                </a:lnTo>
                <a:lnTo>
                  <a:pt x="20" y="0"/>
                </a:lnTo>
                <a:lnTo>
                  <a:pt x="28" y="4"/>
                </a:lnTo>
                <a:lnTo>
                  <a:pt x="32" y="6"/>
                </a:lnTo>
                <a:lnTo>
                  <a:pt x="34" y="10"/>
                </a:lnTo>
                <a:lnTo>
                  <a:pt x="34" y="10"/>
                </a:lnTo>
                <a:lnTo>
                  <a:pt x="34" y="14"/>
                </a:lnTo>
                <a:lnTo>
                  <a:pt x="34" y="18"/>
                </a:lnTo>
                <a:lnTo>
                  <a:pt x="34" y="24"/>
                </a:lnTo>
                <a:lnTo>
                  <a:pt x="30" y="28"/>
                </a:lnTo>
                <a:lnTo>
                  <a:pt x="30" y="28"/>
                </a:lnTo>
                <a:lnTo>
                  <a:pt x="22" y="36"/>
                </a:lnTo>
                <a:lnTo>
                  <a:pt x="14" y="44"/>
                </a:lnTo>
                <a:lnTo>
                  <a:pt x="38" y="42"/>
                </a:lnTo>
                <a:lnTo>
                  <a:pt x="38" y="42"/>
                </a:lnTo>
                <a:lnTo>
                  <a:pt x="38" y="50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3" name="Freeform 389"/>
          <p:cNvSpPr>
            <a:spLocks/>
          </p:cNvSpPr>
          <p:nvPr/>
        </p:nvSpPr>
        <p:spPr bwMode="gray">
          <a:xfrm>
            <a:off x="8642350" y="534988"/>
            <a:ext cx="19050" cy="3810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28" y="4"/>
              </a:cxn>
              <a:cxn ang="0">
                <a:pos x="12" y="52"/>
              </a:cxn>
              <a:cxn ang="0">
                <a:pos x="2" y="48"/>
              </a:cxn>
              <a:cxn ang="0">
                <a:pos x="14" y="16"/>
              </a:cxn>
              <a:cxn ang="0">
                <a:pos x="14" y="14"/>
              </a:cxn>
              <a:cxn ang="0">
                <a:pos x="14" y="14"/>
              </a:cxn>
              <a:cxn ang="0">
                <a:pos x="0" y="10"/>
              </a:cxn>
              <a:cxn ang="0">
                <a:pos x="2" y="4"/>
              </a:cxn>
              <a:cxn ang="0">
                <a:pos x="2" y="4"/>
              </a:cxn>
              <a:cxn ang="0">
                <a:pos x="10" y="6"/>
              </a:cxn>
              <a:cxn ang="0">
                <a:pos x="14" y="6"/>
              </a:cxn>
              <a:cxn ang="0">
                <a:pos x="18" y="4"/>
              </a:cxn>
              <a:cxn ang="0">
                <a:pos x="18" y="4"/>
              </a:cxn>
              <a:cxn ang="0">
                <a:pos x="20" y="0"/>
              </a:cxn>
              <a:cxn ang="0">
                <a:pos x="28" y="4"/>
              </a:cxn>
              <a:cxn ang="0">
                <a:pos x="28" y="4"/>
              </a:cxn>
            </a:cxnLst>
            <a:rect l="0" t="0" r="r" b="b"/>
            <a:pathLst>
              <a:path w="28" h="52">
                <a:moveTo>
                  <a:pt x="28" y="4"/>
                </a:moveTo>
                <a:lnTo>
                  <a:pt x="28" y="4"/>
                </a:lnTo>
                <a:lnTo>
                  <a:pt x="12" y="52"/>
                </a:lnTo>
                <a:lnTo>
                  <a:pt x="2" y="48"/>
                </a:lnTo>
                <a:lnTo>
                  <a:pt x="14" y="16"/>
                </a:lnTo>
                <a:lnTo>
                  <a:pt x="14" y="14"/>
                </a:lnTo>
                <a:lnTo>
                  <a:pt x="14" y="14"/>
                </a:lnTo>
                <a:lnTo>
                  <a:pt x="0" y="10"/>
                </a:lnTo>
                <a:lnTo>
                  <a:pt x="2" y="4"/>
                </a:lnTo>
                <a:lnTo>
                  <a:pt x="2" y="4"/>
                </a:lnTo>
                <a:lnTo>
                  <a:pt x="10" y="6"/>
                </a:lnTo>
                <a:lnTo>
                  <a:pt x="14" y="6"/>
                </a:lnTo>
                <a:lnTo>
                  <a:pt x="18" y="4"/>
                </a:lnTo>
                <a:lnTo>
                  <a:pt x="18" y="4"/>
                </a:lnTo>
                <a:lnTo>
                  <a:pt x="20" y="0"/>
                </a:lnTo>
                <a:lnTo>
                  <a:pt x="28" y="4"/>
                </a:lnTo>
                <a:lnTo>
                  <a:pt x="28" y="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4" name="Freeform 390"/>
          <p:cNvSpPr>
            <a:spLocks noEditPoints="1"/>
          </p:cNvSpPr>
          <p:nvPr/>
        </p:nvSpPr>
        <p:spPr bwMode="gray">
          <a:xfrm>
            <a:off x="8764588" y="534988"/>
            <a:ext cx="31750" cy="36512"/>
          </a:xfrm>
          <a:custGeom>
            <a:avLst/>
            <a:gdLst/>
            <a:ahLst/>
            <a:cxnLst>
              <a:cxn ang="0">
                <a:pos x="44" y="32"/>
              </a:cxn>
              <a:cxn ang="0">
                <a:pos x="36" y="22"/>
              </a:cxn>
              <a:cxn ang="0">
                <a:pos x="32" y="22"/>
              </a:cxn>
              <a:cxn ang="0">
                <a:pos x="38" y="14"/>
              </a:cxn>
              <a:cxn ang="0">
                <a:pos x="36" y="10"/>
              </a:cxn>
              <a:cxn ang="0">
                <a:pos x="28" y="0"/>
              </a:cxn>
              <a:cxn ang="0">
                <a:pos x="22" y="0"/>
              </a:cxn>
              <a:cxn ang="0">
                <a:pos x="16" y="0"/>
              </a:cxn>
              <a:cxn ang="0">
                <a:pos x="4" y="6"/>
              </a:cxn>
              <a:cxn ang="0">
                <a:pos x="0" y="12"/>
              </a:cxn>
              <a:cxn ang="0">
                <a:pos x="0" y="18"/>
              </a:cxn>
              <a:cxn ang="0">
                <a:pos x="4" y="24"/>
              </a:cxn>
              <a:cxn ang="0">
                <a:pos x="8" y="28"/>
              </a:cxn>
              <a:cxn ang="0">
                <a:pos x="4" y="34"/>
              </a:cxn>
              <a:cxn ang="0">
                <a:pos x="4" y="42"/>
              </a:cxn>
              <a:cxn ang="0">
                <a:pos x="16" y="52"/>
              </a:cxn>
              <a:cxn ang="0">
                <a:pos x="22" y="52"/>
              </a:cxn>
              <a:cxn ang="0">
                <a:pos x="28" y="52"/>
              </a:cxn>
              <a:cxn ang="0">
                <a:pos x="40" y="46"/>
              </a:cxn>
              <a:cxn ang="0">
                <a:pos x="44" y="40"/>
              </a:cxn>
              <a:cxn ang="0">
                <a:pos x="44" y="32"/>
              </a:cxn>
              <a:cxn ang="0">
                <a:pos x="12" y="18"/>
              </a:cxn>
              <a:cxn ang="0">
                <a:pos x="12" y="10"/>
              </a:cxn>
              <a:cxn ang="0">
                <a:pos x="18" y="8"/>
              </a:cxn>
              <a:cxn ang="0">
                <a:pos x="22" y="8"/>
              </a:cxn>
              <a:cxn ang="0">
                <a:pos x="26" y="10"/>
              </a:cxn>
              <a:cxn ang="0">
                <a:pos x="28" y="14"/>
              </a:cxn>
              <a:cxn ang="0">
                <a:pos x="26" y="18"/>
              </a:cxn>
              <a:cxn ang="0">
                <a:pos x="20" y="20"/>
              </a:cxn>
              <a:cxn ang="0">
                <a:pos x="16" y="22"/>
              </a:cxn>
              <a:cxn ang="0">
                <a:pos x="12" y="18"/>
              </a:cxn>
              <a:cxn ang="0">
                <a:pos x="32" y="40"/>
              </a:cxn>
              <a:cxn ang="0">
                <a:pos x="26" y="44"/>
              </a:cxn>
              <a:cxn ang="0">
                <a:pos x="20" y="44"/>
              </a:cxn>
              <a:cxn ang="0">
                <a:pos x="14" y="40"/>
              </a:cxn>
              <a:cxn ang="0">
                <a:pos x="14" y="34"/>
              </a:cxn>
              <a:cxn ang="0">
                <a:pos x="18" y="30"/>
              </a:cxn>
              <a:cxn ang="0">
                <a:pos x="22" y="28"/>
              </a:cxn>
              <a:cxn ang="0">
                <a:pos x="28" y="28"/>
              </a:cxn>
              <a:cxn ang="0">
                <a:pos x="32" y="30"/>
              </a:cxn>
              <a:cxn ang="0">
                <a:pos x="34" y="34"/>
              </a:cxn>
              <a:cxn ang="0">
                <a:pos x="32" y="40"/>
              </a:cxn>
            </a:cxnLst>
            <a:rect l="0" t="0" r="r" b="b"/>
            <a:pathLst>
              <a:path w="44" h="52">
                <a:moveTo>
                  <a:pt x="44" y="32"/>
                </a:moveTo>
                <a:lnTo>
                  <a:pt x="44" y="32"/>
                </a:lnTo>
                <a:lnTo>
                  <a:pt x="42" y="26"/>
                </a:lnTo>
                <a:lnTo>
                  <a:pt x="36" y="22"/>
                </a:lnTo>
                <a:lnTo>
                  <a:pt x="32" y="22"/>
                </a:lnTo>
                <a:lnTo>
                  <a:pt x="32" y="22"/>
                </a:lnTo>
                <a:lnTo>
                  <a:pt x="36" y="16"/>
                </a:lnTo>
                <a:lnTo>
                  <a:pt x="38" y="14"/>
                </a:lnTo>
                <a:lnTo>
                  <a:pt x="36" y="10"/>
                </a:lnTo>
                <a:lnTo>
                  <a:pt x="36" y="10"/>
                </a:lnTo>
                <a:lnTo>
                  <a:pt x="34" y="4"/>
                </a:lnTo>
                <a:lnTo>
                  <a:pt x="28" y="0"/>
                </a:lnTo>
                <a:lnTo>
                  <a:pt x="28" y="0"/>
                </a:lnTo>
                <a:lnTo>
                  <a:pt x="22" y="0"/>
                </a:lnTo>
                <a:lnTo>
                  <a:pt x="16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2" y="22"/>
                </a:lnTo>
                <a:lnTo>
                  <a:pt x="4" y="24"/>
                </a:lnTo>
                <a:lnTo>
                  <a:pt x="10" y="26"/>
                </a:lnTo>
                <a:lnTo>
                  <a:pt x="8" y="28"/>
                </a:lnTo>
                <a:lnTo>
                  <a:pt x="8" y="28"/>
                </a:lnTo>
                <a:lnTo>
                  <a:pt x="4" y="34"/>
                </a:lnTo>
                <a:lnTo>
                  <a:pt x="4" y="42"/>
                </a:lnTo>
                <a:lnTo>
                  <a:pt x="4" y="42"/>
                </a:lnTo>
                <a:lnTo>
                  <a:pt x="8" y="48"/>
                </a:lnTo>
                <a:lnTo>
                  <a:pt x="16" y="52"/>
                </a:lnTo>
                <a:lnTo>
                  <a:pt x="16" y="52"/>
                </a:lnTo>
                <a:lnTo>
                  <a:pt x="22" y="52"/>
                </a:lnTo>
                <a:lnTo>
                  <a:pt x="28" y="52"/>
                </a:lnTo>
                <a:lnTo>
                  <a:pt x="28" y="52"/>
                </a:lnTo>
                <a:lnTo>
                  <a:pt x="34" y="50"/>
                </a:lnTo>
                <a:lnTo>
                  <a:pt x="40" y="46"/>
                </a:lnTo>
                <a:lnTo>
                  <a:pt x="40" y="46"/>
                </a:lnTo>
                <a:lnTo>
                  <a:pt x="44" y="40"/>
                </a:lnTo>
                <a:lnTo>
                  <a:pt x="44" y="32"/>
                </a:lnTo>
                <a:lnTo>
                  <a:pt x="44" y="32"/>
                </a:lnTo>
                <a:close/>
                <a:moveTo>
                  <a:pt x="12" y="18"/>
                </a:moveTo>
                <a:lnTo>
                  <a:pt x="12" y="18"/>
                </a:lnTo>
                <a:lnTo>
                  <a:pt x="10" y="14"/>
                </a:lnTo>
                <a:lnTo>
                  <a:pt x="12" y="10"/>
                </a:lnTo>
                <a:lnTo>
                  <a:pt x="12" y="10"/>
                </a:lnTo>
                <a:lnTo>
                  <a:pt x="18" y="8"/>
                </a:lnTo>
                <a:lnTo>
                  <a:pt x="18" y="8"/>
                </a:lnTo>
                <a:lnTo>
                  <a:pt x="22" y="8"/>
                </a:lnTo>
                <a:lnTo>
                  <a:pt x="22" y="8"/>
                </a:lnTo>
                <a:lnTo>
                  <a:pt x="26" y="10"/>
                </a:lnTo>
                <a:lnTo>
                  <a:pt x="28" y="14"/>
                </a:lnTo>
                <a:lnTo>
                  <a:pt x="28" y="14"/>
                </a:lnTo>
                <a:lnTo>
                  <a:pt x="26" y="18"/>
                </a:lnTo>
                <a:lnTo>
                  <a:pt x="26" y="18"/>
                </a:lnTo>
                <a:lnTo>
                  <a:pt x="20" y="20"/>
                </a:lnTo>
                <a:lnTo>
                  <a:pt x="20" y="20"/>
                </a:lnTo>
                <a:lnTo>
                  <a:pt x="16" y="22"/>
                </a:lnTo>
                <a:lnTo>
                  <a:pt x="16" y="22"/>
                </a:lnTo>
                <a:lnTo>
                  <a:pt x="12" y="18"/>
                </a:lnTo>
                <a:lnTo>
                  <a:pt x="12" y="18"/>
                </a:lnTo>
                <a:close/>
                <a:moveTo>
                  <a:pt x="32" y="40"/>
                </a:moveTo>
                <a:lnTo>
                  <a:pt x="32" y="40"/>
                </a:lnTo>
                <a:lnTo>
                  <a:pt x="26" y="44"/>
                </a:lnTo>
                <a:lnTo>
                  <a:pt x="26" y="44"/>
                </a:lnTo>
                <a:lnTo>
                  <a:pt x="20" y="44"/>
                </a:lnTo>
                <a:lnTo>
                  <a:pt x="20" y="44"/>
                </a:lnTo>
                <a:lnTo>
                  <a:pt x="16" y="42"/>
                </a:lnTo>
                <a:lnTo>
                  <a:pt x="14" y="40"/>
                </a:lnTo>
                <a:lnTo>
                  <a:pt x="14" y="40"/>
                </a:lnTo>
                <a:lnTo>
                  <a:pt x="14" y="34"/>
                </a:lnTo>
                <a:lnTo>
                  <a:pt x="18" y="30"/>
                </a:lnTo>
                <a:lnTo>
                  <a:pt x="18" y="30"/>
                </a:lnTo>
                <a:lnTo>
                  <a:pt x="22" y="28"/>
                </a:lnTo>
                <a:lnTo>
                  <a:pt x="22" y="28"/>
                </a:lnTo>
                <a:lnTo>
                  <a:pt x="22" y="28"/>
                </a:lnTo>
                <a:lnTo>
                  <a:pt x="28" y="28"/>
                </a:lnTo>
                <a:lnTo>
                  <a:pt x="28" y="28"/>
                </a:lnTo>
                <a:lnTo>
                  <a:pt x="32" y="30"/>
                </a:lnTo>
                <a:lnTo>
                  <a:pt x="34" y="34"/>
                </a:lnTo>
                <a:lnTo>
                  <a:pt x="34" y="34"/>
                </a:lnTo>
                <a:lnTo>
                  <a:pt x="34" y="38"/>
                </a:lnTo>
                <a:lnTo>
                  <a:pt x="32" y="40"/>
                </a:lnTo>
                <a:lnTo>
                  <a:pt x="32" y="4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5" name="Freeform 391"/>
          <p:cNvSpPr>
            <a:spLocks noEditPoints="1"/>
          </p:cNvSpPr>
          <p:nvPr/>
        </p:nvSpPr>
        <p:spPr bwMode="gray">
          <a:xfrm>
            <a:off x="8675688" y="542925"/>
            <a:ext cx="28575" cy="36513"/>
          </a:xfrm>
          <a:custGeom>
            <a:avLst/>
            <a:gdLst/>
            <a:ahLst/>
            <a:cxnLst>
              <a:cxn ang="0">
                <a:pos x="40" y="38"/>
              </a:cxn>
              <a:cxn ang="0">
                <a:pos x="34" y="26"/>
              </a:cxn>
              <a:cxn ang="0">
                <a:pos x="32" y="24"/>
              </a:cxn>
              <a:cxn ang="0">
                <a:pos x="38" y="18"/>
              </a:cxn>
              <a:cxn ang="0">
                <a:pos x="40" y="14"/>
              </a:cxn>
              <a:cxn ang="0">
                <a:pos x="34" y="2"/>
              </a:cxn>
              <a:cxn ang="0">
                <a:pos x="28" y="0"/>
              </a:cxn>
              <a:cxn ang="0">
                <a:pos x="22" y="0"/>
              </a:cxn>
              <a:cxn ang="0">
                <a:pos x="10" y="2"/>
              </a:cxn>
              <a:cxn ang="0">
                <a:pos x="4" y="6"/>
              </a:cxn>
              <a:cxn ang="0">
                <a:pos x="2" y="12"/>
              </a:cxn>
              <a:cxn ang="0">
                <a:pos x="4" y="18"/>
              </a:cxn>
              <a:cxn ang="0">
                <a:pos x="6" y="24"/>
              </a:cxn>
              <a:cxn ang="0">
                <a:pos x="0" y="28"/>
              </a:cxn>
              <a:cxn ang="0">
                <a:pos x="0" y="34"/>
              </a:cxn>
              <a:cxn ang="0">
                <a:pos x="6" y="48"/>
              </a:cxn>
              <a:cxn ang="0">
                <a:pos x="12" y="52"/>
              </a:cxn>
              <a:cxn ang="0">
                <a:pos x="18" y="52"/>
              </a:cxn>
              <a:cxn ang="0">
                <a:pos x="32" y="50"/>
              </a:cxn>
              <a:cxn ang="0">
                <a:pos x="38" y="44"/>
              </a:cxn>
              <a:cxn ang="0">
                <a:pos x="40" y="38"/>
              </a:cxn>
              <a:cxn ang="0">
                <a:pos x="12" y="14"/>
              </a:cxn>
              <a:cxn ang="0">
                <a:pos x="16" y="8"/>
              </a:cxn>
              <a:cxn ang="0">
                <a:pos x="22" y="6"/>
              </a:cxn>
              <a:cxn ang="0">
                <a:pos x="26" y="8"/>
              </a:cxn>
              <a:cxn ang="0">
                <a:pos x="28" y="12"/>
              </a:cxn>
              <a:cxn ang="0">
                <a:pos x="28" y="16"/>
              </a:cxn>
              <a:cxn ang="0">
                <a:pos x="26" y="20"/>
              </a:cxn>
              <a:cxn ang="0">
                <a:pos x="20" y="20"/>
              </a:cxn>
              <a:cxn ang="0">
                <a:pos x="16" y="18"/>
              </a:cxn>
              <a:cxn ang="0">
                <a:pos x="12" y="14"/>
              </a:cxn>
              <a:cxn ang="0">
                <a:pos x="26" y="42"/>
              </a:cxn>
              <a:cxn ang="0">
                <a:pos x="18" y="44"/>
              </a:cxn>
              <a:cxn ang="0">
                <a:pos x="12" y="42"/>
              </a:cxn>
              <a:cxn ang="0">
                <a:pos x="10" y="36"/>
              </a:cxn>
              <a:cxn ang="0">
                <a:pos x="10" y="32"/>
              </a:cxn>
              <a:cxn ang="0">
                <a:pos x="14" y="28"/>
              </a:cxn>
              <a:cxn ang="0">
                <a:pos x="20" y="28"/>
              </a:cxn>
              <a:cxn ang="0">
                <a:pos x="26" y="28"/>
              </a:cxn>
              <a:cxn ang="0">
                <a:pos x="28" y="32"/>
              </a:cxn>
              <a:cxn ang="0">
                <a:pos x="30" y="38"/>
              </a:cxn>
              <a:cxn ang="0">
                <a:pos x="26" y="42"/>
              </a:cxn>
            </a:cxnLst>
            <a:rect l="0" t="0" r="r" b="b"/>
            <a:pathLst>
              <a:path w="40" h="52">
                <a:moveTo>
                  <a:pt x="40" y="38"/>
                </a:moveTo>
                <a:lnTo>
                  <a:pt x="40" y="38"/>
                </a:lnTo>
                <a:lnTo>
                  <a:pt x="38" y="30"/>
                </a:lnTo>
                <a:lnTo>
                  <a:pt x="34" y="26"/>
                </a:lnTo>
                <a:lnTo>
                  <a:pt x="32" y="24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40" y="14"/>
                </a:lnTo>
                <a:lnTo>
                  <a:pt x="40" y="14"/>
                </a:lnTo>
                <a:lnTo>
                  <a:pt x="38" y="8"/>
                </a:lnTo>
                <a:lnTo>
                  <a:pt x="34" y="2"/>
                </a:lnTo>
                <a:lnTo>
                  <a:pt x="34" y="2"/>
                </a:lnTo>
                <a:lnTo>
                  <a:pt x="28" y="0"/>
                </a:lnTo>
                <a:lnTo>
                  <a:pt x="22" y="0"/>
                </a:lnTo>
                <a:lnTo>
                  <a:pt x="22" y="0"/>
                </a:lnTo>
                <a:lnTo>
                  <a:pt x="16" y="0"/>
                </a:lnTo>
                <a:lnTo>
                  <a:pt x="10" y="2"/>
                </a:lnTo>
                <a:lnTo>
                  <a:pt x="10" y="2"/>
                </a:lnTo>
                <a:lnTo>
                  <a:pt x="4" y="6"/>
                </a:lnTo>
                <a:lnTo>
                  <a:pt x="2" y="12"/>
                </a:lnTo>
                <a:lnTo>
                  <a:pt x="2" y="12"/>
                </a:lnTo>
                <a:lnTo>
                  <a:pt x="2" y="16"/>
                </a:lnTo>
                <a:lnTo>
                  <a:pt x="4" y="18"/>
                </a:lnTo>
                <a:lnTo>
                  <a:pt x="10" y="22"/>
                </a:lnTo>
                <a:lnTo>
                  <a:pt x="6" y="24"/>
                </a:lnTo>
                <a:lnTo>
                  <a:pt x="6" y="24"/>
                </a:lnTo>
                <a:lnTo>
                  <a:pt x="0" y="28"/>
                </a:lnTo>
                <a:lnTo>
                  <a:pt x="0" y="34"/>
                </a:lnTo>
                <a:lnTo>
                  <a:pt x="0" y="34"/>
                </a:lnTo>
                <a:lnTo>
                  <a:pt x="0" y="42"/>
                </a:lnTo>
                <a:lnTo>
                  <a:pt x="6" y="48"/>
                </a:lnTo>
                <a:lnTo>
                  <a:pt x="6" y="48"/>
                </a:lnTo>
                <a:lnTo>
                  <a:pt x="12" y="52"/>
                </a:lnTo>
                <a:lnTo>
                  <a:pt x="18" y="52"/>
                </a:lnTo>
                <a:lnTo>
                  <a:pt x="18" y="52"/>
                </a:lnTo>
                <a:lnTo>
                  <a:pt x="26" y="52"/>
                </a:lnTo>
                <a:lnTo>
                  <a:pt x="32" y="50"/>
                </a:lnTo>
                <a:lnTo>
                  <a:pt x="32" y="50"/>
                </a:lnTo>
                <a:lnTo>
                  <a:pt x="38" y="44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12" y="14"/>
                </a:moveTo>
                <a:lnTo>
                  <a:pt x="12" y="14"/>
                </a:lnTo>
                <a:lnTo>
                  <a:pt x="12" y="10"/>
                </a:lnTo>
                <a:lnTo>
                  <a:pt x="16" y="8"/>
                </a:lnTo>
                <a:lnTo>
                  <a:pt x="16" y="8"/>
                </a:lnTo>
                <a:lnTo>
                  <a:pt x="22" y="6"/>
                </a:lnTo>
                <a:lnTo>
                  <a:pt x="22" y="6"/>
                </a:lnTo>
                <a:lnTo>
                  <a:pt x="26" y="8"/>
                </a:lnTo>
                <a:lnTo>
                  <a:pt x="26" y="8"/>
                </a:lnTo>
                <a:lnTo>
                  <a:pt x="28" y="12"/>
                </a:lnTo>
                <a:lnTo>
                  <a:pt x="28" y="16"/>
                </a:lnTo>
                <a:lnTo>
                  <a:pt x="28" y="16"/>
                </a:lnTo>
                <a:lnTo>
                  <a:pt x="26" y="20"/>
                </a:lnTo>
                <a:lnTo>
                  <a:pt x="26" y="20"/>
                </a:lnTo>
                <a:lnTo>
                  <a:pt x="20" y="20"/>
                </a:lnTo>
                <a:lnTo>
                  <a:pt x="20" y="20"/>
                </a:lnTo>
                <a:lnTo>
                  <a:pt x="16" y="18"/>
                </a:lnTo>
                <a:lnTo>
                  <a:pt x="16" y="18"/>
                </a:lnTo>
                <a:lnTo>
                  <a:pt x="12" y="14"/>
                </a:lnTo>
                <a:lnTo>
                  <a:pt x="12" y="14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18" y="44"/>
                </a:lnTo>
                <a:lnTo>
                  <a:pt x="18" y="44"/>
                </a:lnTo>
                <a:lnTo>
                  <a:pt x="12" y="42"/>
                </a:lnTo>
                <a:lnTo>
                  <a:pt x="12" y="42"/>
                </a:lnTo>
                <a:lnTo>
                  <a:pt x="10" y="40"/>
                </a:lnTo>
                <a:lnTo>
                  <a:pt x="10" y="36"/>
                </a:lnTo>
                <a:lnTo>
                  <a:pt x="10" y="36"/>
                </a:lnTo>
                <a:lnTo>
                  <a:pt x="10" y="32"/>
                </a:lnTo>
                <a:lnTo>
                  <a:pt x="14" y="28"/>
                </a:lnTo>
                <a:lnTo>
                  <a:pt x="14" y="28"/>
                </a:lnTo>
                <a:lnTo>
                  <a:pt x="20" y="28"/>
                </a:lnTo>
                <a:lnTo>
                  <a:pt x="20" y="28"/>
                </a:lnTo>
                <a:lnTo>
                  <a:pt x="20" y="28"/>
                </a:lnTo>
                <a:lnTo>
                  <a:pt x="26" y="28"/>
                </a:lnTo>
                <a:lnTo>
                  <a:pt x="26" y="28"/>
                </a:lnTo>
                <a:lnTo>
                  <a:pt x="28" y="32"/>
                </a:lnTo>
                <a:lnTo>
                  <a:pt x="30" y="38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6" name="Freeform 392"/>
          <p:cNvSpPr>
            <a:spLocks/>
          </p:cNvSpPr>
          <p:nvPr/>
        </p:nvSpPr>
        <p:spPr bwMode="gray">
          <a:xfrm>
            <a:off x="8828088" y="220663"/>
            <a:ext cx="36512" cy="22225"/>
          </a:xfrm>
          <a:custGeom>
            <a:avLst/>
            <a:gdLst/>
            <a:ahLst/>
            <a:cxnLst>
              <a:cxn ang="0">
                <a:pos x="52" y="10"/>
              </a:cxn>
              <a:cxn ang="0">
                <a:pos x="6" y="30"/>
              </a:cxn>
              <a:cxn ang="0">
                <a:pos x="0" y="20"/>
              </a:cxn>
              <a:cxn ang="0">
                <a:pos x="48" y="0"/>
              </a:cxn>
              <a:cxn ang="0">
                <a:pos x="52" y="10"/>
              </a:cxn>
              <a:cxn ang="0">
                <a:pos x="52" y="10"/>
              </a:cxn>
            </a:cxnLst>
            <a:rect l="0" t="0" r="r" b="b"/>
            <a:pathLst>
              <a:path w="52" h="30">
                <a:moveTo>
                  <a:pt x="52" y="10"/>
                </a:moveTo>
                <a:lnTo>
                  <a:pt x="6" y="30"/>
                </a:lnTo>
                <a:lnTo>
                  <a:pt x="0" y="20"/>
                </a:lnTo>
                <a:lnTo>
                  <a:pt x="48" y="0"/>
                </a:lnTo>
                <a:lnTo>
                  <a:pt x="52" y="10"/>
                </a:lnTo>
                <a:lnTo>
                  <a:pt x="52" y="1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7" name="Freeform 393"/>
          <p:cNvSpPr>
            <a:spLocks/>
          </p:cNvSpPr>
          <p:nvPr/>
        </p:nvSpPr>
        <p:spPr bwMode="gray">
          <a:xfrm>
            <a:off x="8731250" y="134938"/>
            <a:ext cx="30163" cy="36512"/>
          </a:xfrm>
          <a:custGeom>
            <a:avLst/>
            <a:gdLst/>
            <a:ahLst/>
            <a:cxnLst>
              <a:cxn ang="0">
                <a:pos x="12" y="52"/>
              </a:cxn>
              <a:cxn ang="0">
                <a:pos x="0" y="0"/>
              </a:cxn>
              <a:cxn ang="0">
                <a:pos x="10" y="2"/>
              </a:cxn>
              <a:cxn ang="0">
                <a:pos x="10" y="2"/>
              </a:cxn>
              <a:cxn ang="0">
                <a:pos x="18" y="40"/>
              </a:cxn>
              <a:cxn ang="0">
                <a:pos x="18" y="40"/>
              </a:cxn>
              <a:cxn ang="0">
                <a:pos x="32" y="4"/>
              </a:cxn>
              <a:cxn ang="0">
                <a:pos x="42" y="4"/>
              </a:cxn>
              <a:cxn ang="0">
                <a:pos x="20" y="52"/>
              </a:cxn>
              <a:cxn ang="0">
                <a:pos x="12" y="52"/>
              </a:cxn>
              <a:cxn ang="0">
                <a:pos x="12" y="52"/>
              </a:cxn>
            </a:cxnLst>
            <a:rect l="0" t="0" r="r" b="b"/>
            <a:pathLst>
              <a:path w="42" h="52">
                <a:moveTo>
                  <a:pt x="12" y="52"/>
                </a:moveTo>
                <a:lnTo>
                  <a:pt x="0" y="0"/>
                </a:lnTo>
                <a:lnTo>
                  <a:pt x="10" y="2"/>
                </a:lnTo>
                <a:lnTo>
                  <a:pt x="10" y="2"/>
                </a:lnTo>
                <a:lnTo>
                  <a:pt x="18" y="40"/>
                </a:lnTo>
                <a:lnTo>
                  <a:pt x="18" y="40"/>
                </a:lnTo>
                <a:lnTo>
                  <a:pt x="32" y="4"/>
                </a:lnTo>
                <a:lnTo>
                  <a:pt x="42" y="4"/>
                </a:lnTo>
                <a:lnTo>
                  <a:pt x="20" y="52"/>
                </a:lnTo>
                <a:lnTo>
                  <a:pt x="12" y="52"/>
                </a:lnTo>
                <a:lnTo>
                  <a:pt x="12" y="5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8" name="Freeform 394"/>
          <p:cNvSpPr>
            <a:spLocks/>
          </p:cNvSpPr>
          <p:nvPr/>
        </p:nvSpPr>
        <p:spPr bwMode="gray">
          <a:xfrm>
            <a:off x="8575675" y="184150"/>
            <a:ext cx="44450" cy="39688"/>
          </a:xfrm>
          <a:custGeom>
            <a:avLst/>
            <a:gdLst/>
            <a:ahLst/>
            <a:cxnLst>
              <a:cxn ang="0">
                <a:pos x="32" y="12"/>
              </a:cxn>
              <a:cxn ang="0">
                <a:pos x="22" y="32"/>
              </a:cxn>
              <a:cxn ang="0">
                <a:pos x="12" y="26"/>
              </a:cxn>
              <a:cxn ang="0">
                <a:pos x="24" y="4"/>
              </a:cxn>
              <a:cxn ang="0">
                <a:pos x="18" y="0"/>
              </a:cxn>
              <a:cxn ang="0">
                <a:pos x="0" y="32"/>
              </a:cxn>
              <a:cxn ang="0">
                <a:pos x="44" y="56"/>
              </a:cxn>
              <a:cxn ang="0">
                <a:pos x="62" y="24"/>
              </a:cxn>
              <a:cxn ang="0">
                <a:pos x="54" y="20"/>
              </a:cxn>
              <a:cxn ang="0">
                <a:pos x="42" y="42"/>
              </a:cxn>
              <a:cxn ang="0">
                <a:pos x="28" y="36"/>
              </a:cxn>
              <a:cxn ang="0">
                <a:pos x="40" y="16"/>
              </a:cxn>
              <a:cxn ang="0">
                <a:pos x="32" y="12"/>
              </a:cxn>
              <a:cxn ang="0">
                <a:pos x="32" y="12"/>
              </a:cxn>
            </a:cxnLst>
            <a:rect l="0" t="0" r="r" b="b"/>
            <a:pathLst>
              <a:path w="62" h="56">
                <a:moveTo>
                  <a:pt x="32" y="12"/>
                </a:moveTo>
                <a:lnTo>
                  <a:pt x="22" y="32"/>
                </a:lnTo>
                <a:lnTo>
                  <a:pt x="12" y="26"/>
                </a:lnTo>
                <a:lnTo>
                  <a:pt x="24" y="4"/>
                </a:lnTo>
                <a:lnTo>
                  <a:pt x="18" y="0"/>
                </a:lnTo>
                <a:lnTo>
                  <a:pt x="0" y="32"/>
                </a:lnTo>
                <a:lnTo>
                  <a:pt x="44" y="56"/>
                </a:lnTo>
                <a:lnTo>
                  <a:pt x="62" y="24"/>
                </a:lnTo>
                <a:lnTo>
                  <a:pt x="54" y="20"/>
                </a:lnTo>
                <a:lnTo>
                  <a:pt x="42" y="42"/>
                </a:lnTo>
                <a:lnTo>
                  <a:pt x="28" y="36"/>
                </a:lnTo>
                <a:lnTo>
                  <a:pt x="40" y="16"/>
                </a:lnTo>
                <a:lnTo>
                  <a:pt x="32" y="12"/>
                </a:lnTo>
                <a:lnTo>
                  <a:pt x="32" y="1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19" name="Freeform 395"/>
          <p:cNvSpPr>
            <a:spLocks noEditPoints="1"/>
          </p:cNvSpPr>
          <p:nvPr/>
        </p:nvSpPr>
        <p:spPr bwMode="gray">
          <a:xfrm>
            <a:off x="8545513" y="338138"/>
            <a:ext cx="36512" cy="28575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8"/>
              </a:cxn>
              <a:cxn ang="0">
                <a:pos x="46" y="4"/>
              </a:cxn>
              <a:cxn ang="0">
                <a:pos x="42" y="2"/>
              </a:cxn>
              <a:cxn ang="0">
                <a:pos x="34" y="0"/>
              </a:cxn>
              <a:cxn ang="0">
                <a:pos x="34" y="0"/>
              </a:cxn>
              <a:cxn ang="0">
                <a:pos x="28" y="2"/>
              </a:cxn>
              <a:cxn ang="0">
                <a:pos x="22" y="10"/>
              </a:cxn>
              <a:cxn ang="0">
                <a:pos x="22" y="10"/>
              </a:cxn>
              <a:cxn ang="0">
                <a:pos x="20" y="4"/>
              </a:cxn>
              <a:cxn ang="0">
                <a:pos x="14" y="2"/>
              </a:cxn>
              <a:cxn ang="0">
                <a:pos x="14" y="2"/>
              </a:cxn>
              <a:cxn ang="0">
                <a:pos x="8" y="2"/>
              </a:cxn>
              <a:cxn ang="0">
                <a:pos x="4" y="4"/>
              </a:cxn>
              <a:cxn ang="0">
                <a:pos x="2" y="6"/>
              </a:cxn>
              <a:cxn ang="0">
                <a:pos x="2" y="6"/>
              </a:cxn>
              <a:cxn ang="0">
                <a:pos x="0" y="12"/>
              </a:cxn>
              <a:cxn ang="0">
                <a:pos x="0" y="22"/>
              </a:cxn>
              <a:cxn ang="0">
                <a:pos x="0" y="40"/>
              </a:cxn>
              <a:cxn ang="0">
                <a:pos x="50" y="40"/>
              </a:cxn>
              <a:cxn ang="0">
                <a:pos x="50" y="36"/>
              </a:cxn>
              <a:cxn ang="0">
                <a:pos x="50" y="36"/>
              </a:cxn>
              <a:cxn ang="0">
                <a:pos x="50" y="18"/>
              </a:cxn>
              <a:cxn ang="0">
                <a:pos x="48" y="8"/>
              </a:cxn>
              <a:cxn ang="0">
                <a:pos x="48" y="8"/>
              </a:cxn>
              <a:cxn ang="0">
                <a:pos x="20" y="30"/>
              </a:cxn>
              <a:cxn ang="0">
                <a:pos x="8" y="30"/>
              </a:cxn>
              <a:cxn ang="0">
                <a:pos x="8" y="30"/>
              </a:cxn>
              <a:cxn ang="0">
                <a:pos x="8" y="16"/>
              </a:cxn>
              <a:cxn ang="0">
                <a:pos x="8" y="14"/>
              </a:cxn>
              <a:cxn ang="0">
                <a:pos x="12" y="12"/>
              </a:cxn>
              <a:cxn ang="0">
                <a:pos x="12" y="12"/>
              </a:cxn>
              <a:cxn ang="0">
                <a:pos x="18" y="12"/>
              </a:cxn>
              <a:cxn ang="0">
                <a:pos x="20" y="14"/>
              </a:cxn>
              <a:cxn ang="0">
                <a:pos x="20" y="14"/>
              </a:cxn>
              <a:cxn ang="0">
                <a:pos x="20" y="30"/>
              </a:cxn>
              <a:cxn ang="0">
                <a:pos x="20" y="30"/>
              </a:cxn>
              <a:cxn ang="0">
                <a:pos x="42" y="30"/>
              </a:cxn>
              <a:cxn ang="0">
                <a:pos x="28" y="30"/>
              </a:cxn>
              <a:cxn ang="0">
                <a:pos x="28" y="30"/>
              </a:cxn>
              <a:cxn ang="0">
                <a:pos x="28" y="30"/>
              </a:cxn>
              <a:cxn ang="0">
                <a:pos x="28" y="16"/>
              </a:cxn>
              <a:cxn ang="0">
                <a:pos x="28" y="12"/>
              </a:cxn>
              <a:cxn ang="0">
                <a:pos x="32" y="10"/>
              </a:cxn>
              <a:cxn ang="0">
                <a:pos x="32" y="10"/>
              </a:cxn>
              <a:cxn ang="0">
                <a:pos x="36" y="10"/>
              </a:cxn>
              <a:cxn ang="0">
                <a:pos x="40" y="12"/>
              </a:cxn>
              <a:cxn ang="0">
                <a:pos x="40" y="12"/>
              </a:cxn>
              <a:cxn ang="0">
                <a:pos x="40" y="14"/>
              </a:cxn>
              <a:cxn ang="0">
                <a:pos x="42" y="18"/>
              </a:cxn>
              <a:cxn ang="0">
                <a:pos x="42" y="30"/>
              </a:cxn>
              <a:cxn ang="0">
                <a:pos x="42" y="30"/>
              </a:cxn>
            </a:cxnLst>
            <a:rect l="0" t="0" r="r" b="b"/>
            <a:pathLst>
              <a:path w="50" h="40">
                <a:moveTo>
                  <a:pt x="48" y="8"/>
                </a:moveTo>
                <a:lnTo>
                  <a:pt x="48" y="8"/>
                </a:lnTo>
                <a:lnTo>
                  <a:pt x="46" y="4"/>
                </a:lnTo>
                <a:lnTo>
                  <a:pt x="42" y="2"/>
                </a:lnTo>
                <a:lnTo>
                  <a:pt x="34" y="0"/>
                </a:lnTo>
                <a:lnTo>
                  <a:pt x="34" y="0"/>
                </a:lnTo>
                <a:lnTo>
                  <a:pt x="28" y="2"/>
                </a:lnTo>
                <a:lnTo>
                  <a:pt x="22" y="10"/>
                </a:lnTo>
                <a:lnTo>
                  <a:pt x="22" y="10"/>
                </a:lnTo>
                <a:lnTo>
                  <a:pt x="20" y="4"/>
                </a:lnTo>
                <a:lnTo>
                  <a:pt x="14" y="2"/>
                </a:lnTo>
                <a:lnTo>
                  <a:pt x="14" y="2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2" y="6"/>
                </a:lnTo>
                <a:lnTo>
                  <a:pt x="0" y="12"/>
                </a:lnTo>
                <a:lnTo>
                  <a:pt x="0" y="22"/>
                </a:lnTo>
                <a:lnTo>
                  <a:pt x="0" y="40"/>
                </a:lnTo>
                <a:lnTo>
                  <a:pt x="50" y="40"/>
                </a:lnTo>
                <a:lnTo>
                  <a:pt x="50" y="36"/>
                </a:lnTo>
                <a:lnTo>
                  <a:pt x="50" y="36"/>
                </a:lnTo>
                <a:lnTo>
                  <a:pt x="50" y="18"/>
                </a:lnTo>
                <a:lnTo>
                  <a:pt x="48" y="8"/>
                </a:lnTo>
                <a:lnTo>
                  <a:pt x="48" y="8"/>
                </a:lnTo>
                <a:close/>
                <a:moveTo>
                  <a:pt x="20" y="30"/>
                </a:moveTo>
                <a:lnTo>
                  <a:pt x="8" y="30"/>
                </a:lnTo>
                <a:lnTo>
                  <a:pt x="8" y="30"/>
                </a:lnTo>
                <a:lnTo>
                  <a:pt x="8" y="16"/>
                </a:lnTo>
                <a:lnTo>
                  <a:pt x="8" y="14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20" y="14"/>
                </a:lnTo>
                <a:lnTo>
                  <a:pt x="20" y="14"/>
                </a:lnTo>
                <a:lnTo>
                  <a:pt x="20" y="30"/>
                </a:lnTo>
                <a:lnTo>
                  <a:pt x="20" y="30"/>
                </a:lnTo>
                <a:close/>
                <a:moveTo>
                  <a:pt x="42" y="30"/>
                </a:moveTo>
                <a:lnTo>
                  <a:pt x="28" y="30"/>
                </a:lnTo>
                <a:lnTo>
                  <a:pt x="28" y="30"/>
                </a:lnTo>
                <a:lnTo>
                  <a:pt x="28" y="30"/>
                </a:lnTo>
                <a:lnTo>
                  <a:pt x="28" y="16"/>
                </a:lnTo>
                <a:lnTo>
                  <a:pt x="28" y="12"/>
                </a:lnTo>
                <a:lnTo>
                  <a:pt x="32" y="10"/>
                </a:lnTo>
                <a:lnTo>
                  <a:pt x="32" y="10"/>
                </a:lnTo>
                <a:lnTo>
                  <a:pt x="36" y="10"/>
                </a:lnTo>
                <a:lnTo>
                  <a:pt x="40" y="12"/>
                </a:lnTo>
                <a:lnTo>
                  <a:pt x="40" y="12"/>
                </a:lnTo>
                <a:lnTo>
                  <a:pt x="40" y="14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0" name="Freeform 396"/>
          <p:cNvSpPr>
            <a:spLocks/>
          </p:cNvSpPr>
          <p:nvPr/>
        </p:nvSpPr>
        <p:spPr bwMode="gray">
          <a:xfrm>
            <a:off x="8839200" y="246063"/>
            <a:ext cx="38100" cy="30162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44" y="0"/>
              </a:cxn>
              <a:cxn ang="0">
                <a:pos x="54" y="38"/>
              </a:cxn>
              <a:cxn ang="0">
                <a:pos x="46" y="42"/>
              </a:cxn>
              <a:cxn ang="0">
                <a:pos x="42" y="26"/>
              </a:cxn>
              <a:cxn ang="0">
                <a:pos x="2" y="36"/>
              </a:cxn>
              <a:cxn ang="0">
                <a:pos x="0" y="26"/>
              </a:cxn>
              <a:cxn ang="0">
                <a:pos x="40" y="16"/>
              </a:cxn>
              <a:cxn ang="0">
                <a:pos x="36" y="2"/>
              </a:cxn>
              <a:cxn ang="0">
                <a:pos x="36" y="2"/>
              </a:cxn>
            </a:cxnLst>
            <a:rect l="0" t="0" r="r" b="b"/>
            <a:pathLst>
              <a:path w="54" h="42">
                <a:moveTo>
                  <a:pt x="36" y="2"/>
                </a:moveTo>
                <a:lnTo>
                  <a:pt x="44" y="0"/>
                </a:lnTo>
                <a:lnTo>
                  <a:pt x="54" y="38"/>
                </a:lnTo>
                <a:lnTo>
                  <a:pt x="46" y="42"/>
                </a:lnTo>
                <a:lnTo>
                  <a:pt x="42" y="26"/>
                </a:lnTo>
                <a:lnTo>
                  <a:pt x="2" y="36"/>
                </a:lnTo>
                <a:lnTo>
                  <a:pt x="0" y="26"/>
                </a:lnTo>
                <a:lnTo>
                  <a:pt x="40" y="16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1" name="Freeform 397"/>
          <p:cNvSpPr>
            <a:spLocks/>
          </p:cNvSpPr>
          <p:nvPr/>
        </p:nvSpPr>
        <p:spPr bwMode="gray">
          <a:xfrm>
            <a:off x="8662988" y="138113"/>
            <a:ext cx="20637" cy="34925"/>
          </a:xfrm>
          <a:custGeom>
            <a:avLst/>
            <a:gdLst/>
            <a:ahLst/>
            <a:cxnLst>
              <a:cxn ang="0">
                <a:pos x="28" y="48"/>
              </a:cxn>
              <a:cxn ang="0">
                <a:pos x="28" y="48"/>
              </a:cxn>
              <a:cxn ang="0">
                <a:pos x="20" y="48"/>
              </a:cxn>
              <a:cxn ang="0">
                <a:pos x="12" y="46"/>
              </a:cxn>
              <a:cxn ang="0">
                <a:pos x="12" y="46"/>
              </a:cxn>
              <a:cxn ang="0">
                <a:pos x="8" y="42"/>
              </a:cxn>
              <a:cxn ang="0">
                <a:pos x="6" y="38"/>
              </a:cxn>
              <a:cxn ang="0">
                <a:pos x="0" y="2"/>
              </a:cxn>
              <a:cxn ang="0">
                <a:pos x="10" y="0"/>
              </a:cxn>
              <a:cxn ang="0">
                <a:pos x="16" y="36"/>
              </a:cxn>
              <a:cxn ang="0">
                <a:pos x="16" y="36"/>
              </a:cxn>
              <a:cxn ang="0">
                <a:pos x="18" y="40"/>
              </a:cxn>
              <a:cxn ang="0">
                <a:pos x="22" y="40"/>
              </a:cxn>
              <a:cxn ang="0">
                <a:pos x="22" y="40"/>
              </a:cxn>
              <a:cxn ang="0">
                <a:pos x="26" y="42"/>
              </a:cxn>
              <a:cxn ang="0">
                <a:pos x="28" y="48"/>
              </a:cxn>
            </a:cxnLst>
            <a:rect l="0" t="0" r="r" b="b"/>
            <a:pathLst>
              <a:path w="28" h="48">
                <a:moveTo>
                  <a:pt x="28" y="48"/>
                </a:moveTo>
                <a:lnTo>
                  <a:pt x="28" y="48"/>
                </a:lnTo>
                <a:lnTo>
                  <a:pt x="20" y="48"/>
                </a:lnTo>
                <a:lnTo>
                  <a:pt x="12" y="46"/>
                </a:lnTo>
                <a:lnTo>
                  <a:pt x="12" y="46"/>
                </a:lnTo>
                <a:lnTo>
                  <a:pt x="8" y="42"/>
                </a:lnTo>
                <a:lnTo>
                  <a:pt x="6" y="38"/>
                </a:lnTo>
                <a:lnTo>
                  <a:pt x="0" y="2"/>
                </a:lnTo>
                <a:lnTo>
                  <a:pt x="10" y="0"/>
                </a:lnTo>
                <a:lnTo>
                  <a:pt x="16" y="36"/>
                </a:lnTo>
                <a:lnTo>
                  <a:pt x="16" y="36"/>
                </a:lnTo>
                <a:lnTo>
                  <a:pt x="18" y="40"/>
                </a:lnTo>
                <a:lnTo>
                  <a:pt x="22" y="40"/>
                </a:lnTo>
                <a:lnTo>
                  <a:pt x="22" y="40"/>
                </a:lnTo>
                <a:lnTo>
                  <a:pt x="26" y="42"/>
                </a:lnTo>
                <a:lnTo>
                  <a:pt x="28" y="48"/>
                </a:lnTo>
                <a:close/>
              </a:path>
            </a:pathLst>
          </a:custGeom>
          <a:solidFill>
            <a:srgbClr val="7170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2" name="Freeform 398"/>
          <p:cNvSpPr>
            <a:spLocks/>
          </p:cNvSpPr>
          <p:nvPr/>
        </p:nvSpPr>
        <p:spPr bwMode="gray">
          <a:xfrm>
            <a:off x="8662988" y="138113"/>
            <a:ext cx="20637" cy="34925"/>
          </a:xfrm>
          <a:custGeom>
            <a:avLst/>
            <a:gdLst/>
            <a:ahLst/>
            <a:cxnLst>
              <a:cxn ang="0">
                <a:pos x="28" y="48"/>
              </a:cxn>
              <a:cxn ang="0">
                <a:pos x="28" y="48"/>
              </a:cxn>
              <a:cxn ang="0">
                <a:pos x="20" y="48"/>
              </a:cxn>
              <a:cxn ang="0">
                <a:pos x="12" y="46"/>
              </a:cxn>
              <a:cxn ang="0">
                <a:pos x="12" y="46"/>
              </a:cxn>
              <a:cxn ang="0">
                <a:pos x="8" y="42"/>
              </a:cxn>
              <a:cxn ang="0">
                <a:pos x="6" y="38"/>
              </a:cxn>
              <a:cxn ang="0">
                <a:pos x="0" y="2"/>
              </a:cxn>
              <a:cxn ang="0">
                <a:pos x="10" y="0"/>
              </a:cxn>
              <a:cxn ang="0">
                <a:pos x="16" y="36"/>
              </a:cxn>
              <a:cxn ang="0">
                <a:pos x="16" y="36"/>
              </a:cxn>
              <a:cxn ang="0">
                <a:pos x="18" y="40"/>
              </a:cxn>
              <a:cxn ang="0">
                <a:pos x="22" y="40"/>
              </a:cxn>
              <a:cxn ang="0">
                <a:pos x="22" y="40"/>
              </a:cxn>
              <a:cxn ang="0">
                <a:pos x="26" y="42"/>
              </a:cxn>
            </a:cxnLst>
            <a:rect l="0" t="0" r="r" b="b"/>
            <a:pathLst>
              <a:path w="28" h="48">
                <a:moveTo>
                  <a:pt x="28" y="48"/>
                </a:moveTo>
                <a:lnTo>
                  <a:pt x="28" y="48"/>
                </a:lnTo>
                <a:lnTo>
                  <a:pt x="20" y="48"/>
                </a:lnTo>
                <a:lnTo>
                  <a:pt x="12" y="46"/>
                </a:lnTo>
                <a:lnTo>
                  <a:pt x="12" y="46"/>
                </a:lnTo>
                <a:lnTo>
                  <a:pt x="8" y="42"/>
                </a:lnTo>
                <a:lnTo>
                  <a:pt x="6" y="38"/>
                </a:lnTo>
                <a:lnTo>
                  <a:pt x="0" y="2"/>
                </a:lnTo>
                <a:lnTo>
                  <a:pt x="10" y="0"/>
                </a:lnTo>
                <a:lnTo>
                  <a:pt x="16" y="36"/>
                </a:lnTo>
                <a:lnTo>
                  <a:pt x="16" y="36"/>
                </a:lnTo>
                <a:lnTo>
                  <a:pt x="18" y="40"/>
                </a:lnTo>
                <a:lnTo>
                  <a:pt x="22" y="40"/>
                </a:lnTo>
                <a:lnTo>
                  <a:pt x="22" y="40"/>
                </a:lnTo>
                <a:lnTo>
                  <a:pt x="26" y="4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3" name="Freeform 399"/>
          <p:cNvSpPr>
            <a:spLocks/>
          </p:cNvSpPr>
          <p:nvPr/>
        </p:nvSpPr>
        <p:spPr bwMode="gray">
          <a:xfrm>
            <a:off x="8682038" y="134938"/>
            <a:ext cx="14287" cy="38100"/>
          </a:xfrm>
          <a:custGeom>
            <a:avLst/>
            <a:gdLst/>
            <a:ahLst/>
            <a:cxnLst>
              <a:cxn ang="0">
                <a:pos x="2" y="54"/>
              </a:cxn>
              <a:cxn ang="0">
                <a:pos x="2" y="54"/>
              </a:cxn>
              <a:cxn ang="0">
                <a:pos x="10" y="52"/>
              </a:cxn>
              <a:cxn ang="0">
                <a:pos x="16" y="48"/>
              </a:cxn>
              <a:cxn ang="0">
                <a:pos x="16" y="48"/>
              </a:cxn>
              <a:cxn ang="0">
                <a:pos x="20" y="42"/>
              </a:cxn>
              <a:cxn ang="0">
                <a:pos x="20" y="36"/>
              </a:cxn>
              <a:cxn ang="0">
                <a:pos x="14" y="0"/>
              </a:cxn>
              <a:cxn ang="0">
                <a:pos x="4" y="2"/>
              </a:cxn>
              <a:cxn ang="0">
                <a:pos x="10" y="38"/>
              </a:cxn>
              <a:cxn ang="0">
                <a:pos x="10" y="38"/>
              </a:cxn>
              <a:cxn ang="0">
                <a:pos x="8" y="42"/>
              </a:cxn>
              <a:cxn ang="0">
                <a:pos x="6" y="46"/>
              </a:cxn>
              <a:cxn ang="0">
                <a:pos x="6" y="46"/>
              </a:cxn>
              <a:cxn ang="0">
                <a:pos x="0" y="48"/>
              </a:cxn>
              <a:cxn ang="0">
                <a:pos x="2" y="54"/>
              </a:cxn>
            </a:cxnLst>
            <a:rect l="0" t="0" r="r" b="b"/>
            <a:pathLst>
              <a:path w="20" h="54">
                <a:moveTo>
                  <a:pt x="2" y="54"/>
                </a:moveTo>
                <a:lnTo>
                  <a:pt x="2" y="54"/>
                </a:lnTo>
                <a:lnTo>
                  <a:pt x="10" y="52"/>
                </a:lnTo>
                <a:lnTo>
                  <a:pt x="16" y="48"/>
                </a:lnTo>
                <a:lnTo>
                  <a:pt x="16" y="48"/>
                </a:lnTo>
                <a:lnTo>
                  <a:pt x="20" y="42"/>
                </a:lnTo>
                <a:lnTo>
                  <a:pt x="20" y="36"/>
                </a:lnTo>
                <a:lnTo>
                  <a:pt x="14" y="0"/>
                </a:lnTo>
                <a:lnTo>
                  <a:pt x="4" y="2"/>
                </a:lnTo>
                <a:lnTo>
                  <a:pt x="10" y="38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6" y="46"/>
                </a:lnTo>
                <a:lnTo>
                  <a:pt x="0" y="48"/>
                </a:lnTo>
                <a:lnTo>
                  <a:pt x="2" y="54"/>
                </a:lnTo>
                <a:close/>
              </a:path>
            </a:pathLst>
          </a:custGeom>
          <a:solidFill>
            <a:srgbClr val="7170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4" name="Freeform 400"/>
          <p:cNvSpPr>
            <a:spLocks/>
          </p:cNvSpPr>
          <p:nvPr/>
        </p:nvSpPr>
        <p:spPr bwMode="gray">
          <a:xfrm>
            <a:off x="8682038" y="134938"/>
            <a:ext cx="14287" cy="38100"/>
          </a:xfrm>
          <a:custGeom>
            <a:avLst/>
            <a:gdLst/>
            <a:ahLst/>
            <a:cxnLst>
              <a:cxn ang="0">
                <a:pos x="2" y="54"/>
              </a:cxn>
              <a:cxn ang="0">
                <a:pos x="2" y="54"/>
              </a:cxn>
              <a:cxn ang="0">
                <a:pos x="10" y="52"/>
              </a:cxn>
              <a:cxn ang="0">
                <a:pos x="16" y="48"/>
              </a:cxn>
              <a:cxn ang="0">
                <a:pos x="16" y="48"/>
              </a:cxn>
              <a:cxn ang="0">
                <a:pos x="20" y="42"/>
              </a:cxn>
              <a:cxn ang="0">
                <a:pos x="20" y="36"/>
              </a:cxn>
              <a:cxn ang="0">
                <a:pos x="14" y="0"/>
              </a:cxn>
              <a:cxn ang="0">
                <a:pos x="4" y="2"/>
              </a:cxn>
              <a:cxn ang="0">
                <a:pos x="10" y="38"/>
              </a:cxn>
              <a:cxn ang="0">
                <a:pos x="10" y="38"/>
              </a:cxn>
              <a:cxn ang="0">
                <a:pos x="8" y="42"/>
              </a:cxn>
              <a:cxn ang="0">
                <a:pos x="6" y="46"/>
              </a:cxn>
              <a:cxn ang="0">
                <a:pos x="6" y="46"/>
              </a:cxn>
              <a:cxn ang="0">
                <a:pos x="0" y="48"/>
              </a:cxn>
            </a:cxnLst>
            <a:rect l="0" t="0" r="r" b="b"/>
            <a:pathLst>
              <a:path w="20" h="54">
                <a:moveTo>
                  <a:pt x="2" y="54"/>
                </a:moveTo>
                <a:lnTo>
                  <a:pt x="2" y="54"/>
                </a:lnTo>
                <a:lnTo>
                  <a:pt x="10" y="52"/>
                </a:lnTo>
                <a:lnTo>
                  <a:pt x="16" y="48"/>
                </a:lnTo>
                <a:lnTo>
                  <a:pt x="16" y="48"/>
                </a:lnTo>
                <a:lnTo>
                  <a:pt x="20" y="42"/>
                </a:lnTo>
                <a:lnTo>
                  <a:pt x="20" y="36"/>
                </a:lnTo>
                <a:lnTo>
                  <a:pt x="14" y="0"/>
                </a:lnTo>
                <a:lnTo>
                  <a:pt x="4" y="2"/>
                </a:lnTo>
                <a:lnTo>
                  <a:pt x="10" y="38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6" y="46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5" name="Freeform 401"/>
          <p:cNvSpPr>
            <a:spLocks noEditPoints="1"/>
          </p:cNvSpPr>
          <p:nvPr/>
        </p:nvSpPr>
        <p:spPr bwMode="gray">
          <a:xfrm>
            <a:off x="8843963" y="290513"/>
            <a:ext cx="38100" cy="31750"/>
          </a:xfrm>
          <a:custGeom>
            <a:avLst/>
            <a:gdLst/>
            <a:ahLst/>
            <a:cxnLst>
              <a:cxn ang="0">
                <a:pos x="52" y="10"/>
              </a:cxn>
              <a:cxn ang="0">
                <a:pos x="0" y="0"/>
              </a:cxn>
              <a:cxn ang="0">
                <a:pos x="2" y="10"/>
              </a:cxn>
              <a:cxn ang="0">
                <a:pos x="14" y="12"/>
              </a:cxn>
              <a:cxn ang="0">
                <a:pos x="16" y="30"/>
              </a:cxn>
              <a:cxn ang="0">
                <a:pos x="6" y="36"/>
              </a:cxn>
              <a:cxn ang="0">
                <a:pos x="8" y="46"/>
              </a:cxn>
              <a:cxn ang="0">
                <a:pos x="54" y="22"/>
              </a:cxn>
              <a:cxn ang="0">
                <a:pos x="52" y="10"/>
              </a:cxn>
              <a:cxn ang="0">
                <a:pos x="52" y="10"/>
              </a:cxn>
              <a:cxn ang="0">
                <a:pos x="24" y="26"/>
              </a:cxn>
              <a:cxn ang="0">
                <a:pos x="22" y="14"/>
              </a:cxn>
              <a:cxn ang="0">
                <a:pos x="44" y="18"/>
              </a:cxn>
              <a:cxn ang="0">
                <a:pos x="44" y="18"/>
              </a:cxn>
              <a:cxn ang="0">
                <a:pos x="44" y="18"/>
              </a:cxn>
              <a:cxn ang="0">
                <a:pos x="44" y="18"/>
              </a:cxn>
              <a:cxn ang="0">
                <a:pos x="44" y="18"/>
              </a:cxn>
              <a:cxn ang="0">
                <a:pos x="24" y="26"/>
              </a:cxn>
              <a:cxn ang="0">
                <a:pos x="24" y="26"/>
              </a:cxn>
            </a:cxnLst>
            <a:rect l="0" t="0" r="r" b="b"/>
            <a:pathLst>
              <a:path w="54" h="46">
                <a:moveTo>
                  <a:pt x="52" y="10"/>
                </a:moveTo>
                <a:lnTo>
                  <a:pt x="0" y="0"/>
                </a:lnTo>
                <a:lnTo>
                  <a:pt x="2" y="10"/>
                </a:lnTo>
                <a:lnTo>
                  <a:pt x="14" y="12"/>
                </a:lnTo>
                <a:lnTo>
                  <a:pt x="16" y="30"/>
                </a:lnTo>
                <a:lnTo>
                  <a:pt x="6" y="36"/>
                </a:lnTo>
                <a:lnTo>
                  <a:pt x="8" y="46"/>
                </a:lnTo>
                <a:lnTo>
                  <a:pt x="54" y="22"/>
                </a:lnTo>
                <a:lnTo>
                  <a:pt x="52" y="10"/>
                </a:lnTo>
                <a:lnTo>
                  <a:pt x="52" y="10"/>
                </a:lnTo>
                <a:close/>
                <a:moveTo>
                  <a:pt x="24" y="26"/>
                </a:moveTo>
                <a:lnTo>
                  <a:pt x="22" y="14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44" y="18"/>
                </a:lnTo>
                <a:lnTo>
                  <a:pt x="24" y="26"/>
                </a:lnTo>
                <a:lnTo>
                  <a:pt x="24" y="2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6" name="Freeform 402"/>
          <p:cNvSpPr>
            <a:spLocks/>
          </p:cNvSpPr>
          <p:nvPr/>
        </p:nvSpPr>
        <p:spPr bwMode="gray">
          <a:xfrm>
            <a:off x="8848725" y="336550"/>
            <a:ext cx="38100" cy="30163"/>
          </a:xfrm>
          <a:custGeom>
            <a:avLst/>
            <a:gdLst/>
            <a:ahLst/>
            <a:cxnLst>
              <a:cxn ang="0">
                <a:pos x="38" y="32"/>
              </a:cxn>
              <a:cxn ang="0">
                <a:pos x="40" y="30"/>
              </a:cxn>
              <a:cxn ang="0">
                <a:pos x="44" y="26"/>
              </a:cxn>
              <a:cxn ang="0">
                <a:pos x="44" y="20"/>
              </a:cxn>
              <a:cxn ang="0">
                <a:pos x="40" y="12"/>
              </a:cxn>
              <a:cxn ang="0">
                <a:pos x="36" y="12"/>
              </a:cxn>
              <a:cxn ang="0">
                <a:pos x="34" y="14"/>
              </a:cxn>
              <a:cxn ang="0">
                <a:pos x="30" y="30"/>
              </a:cxn>
              <a:cxn ang="0">
                <a:pos x="22" y="40"/>
              </a:cxn>
              <a:cxn ang="0">
                <a:pos x="18" y="42"/>
              </a:cxn>
              <a:cxn ang="0">
                <a:pos x="10" y="42"/>
              </a:cxn>
              <a:cxn ang="0">
                <a:pos x="2" y="36"/>
              </a:cxn>
              <a:cxn ang="0">
                <a:pos x="0" y="30"/>
              </a:cxn>
              <a:cxn ang="0">
                <a:pos x="0" y="14"/>
              </a:cxn>
              <a:cxn ang="0">
                <a:pos x="2" y="8"/>
              </a:cxn>
              <a:cxn ang="0">
                <a:pos x="16" y="0"/>
              </a:cxn>
              <a:cxn ang="0">
                <a:pos x="16" y="10"/>
              </a:cxn>
              <a:cxn ang="0">
                <a:pos x="8" y="16"/>
              </a:cxn>
              <a:cxn ang="0">
                <a:pos x="8" y="24"/>
              </a:cxn>
              <a:cxn ang="0">
                <a:pos x="10" y="32"/>
              </a:cxn>
              <a:cxn ang="0">
                <a:pos x="14" y="32"/>
              </a:cxn>
              <a:cxn ang="0">
                <a:pos x="16" y="32"/>
              </a:cxn>
              <a:cxn ang="0">
                <a:pos x="22" y="22"/>
              </a:cxn>
              <a:cxn ang="0">
                <a:pos x="24" y="10"/>
              </a:cxn>
              <a:cxn ang="0">
                <a:pos x="30" y="2"/>
              </a:cxn>
              <a:cxn ang="0">
                <a:pos x="40" y="2"/>
              </a:cxn>
              <a:cxn ang="0">
                <a:pos x="46" y="6"/>
              </a:cxn>
              <a:cxn ang="0">
                <a:pos x="50" y="12"/>
              </a:cxn>
              <a:cxn ang="0">
                <a:pos x="52" y="26"/>
              </a:cxn>
              <a:cxn ang="0">
                <a:pos x="50" y="32"/>
              </a:cxn>
              <a:cxn ang="0">
                <a:pos x="46" y="38"/>
              </a:cxn>
              <a:cxn ang="0">
                <a:pos x="36" y="32"/>
              </a:cxn>
              <a:cxn ang="0">
                <a:pos x="38" y="32"/>
              </a:cxn>
            </a:cxnLst>
            <a:rect l="0" t="0" r="r" b="b"/>
            <a:pathLst>
              <a:path w="52" h="42">
                <a:moveTo>
                  <a:pt x="38" y="32"/>
                </a:moveTo>
                <a:lnTo>
                  <a:pt x="38" y="32"/>
                </a:lnTo>
                <a:lnTo>
                  <a:pt x="40" y="30"/>
                </a:lnTo>
                <a:lnTo>
                  <a:pt x="40" y="30"/>
                </a:lnTo>
                <a:lnTo>
                  <a:pt x="40" y="30"/>
                </a:lnTo>
                <a:lnTo>
                  <a:pt x="44" y="26"/>
                </a:lnTo>
                <a:lnTo>
                  <a:pt x="44" y="20"/>
                </a:lnTo>
                <a:lnTo>
                  <a:pt x="44" y="20"/>
                </a:lnTo>
                <a:lnTo>
                  <a:pt x="44" y="16"/>
                </a:lnTo>
                <a:lnTo>
                  <a:pt x="40" y="12"/>
                </a:lnTo>
                <a:lnTo>
                  <a:pt x="40" y="12"/>
                </a:lnTo>
                <a:lnTo>
                  <a:pt x="36" y="12"/>
                </a:lnTo>
                <a:lnTo>
                  <a:pt x="34" y="14"/>
                </a:lnTo>
                <a:lnTo>
                  <a:pt x="34" y="14"/>
                </a:lnTo>
                <a:lnTo>
                  <a:pt x="32" y="22"/>
                </a:lnTo>
                <a:lnTo>
                  <a:pt x="30" y="30"/>
                </a:lnTo>
                <a:lnTo>
                  <a:pt x="26" y="38"/>
                </a:lnTo>
                <a:lnTo>
                  <a:pt x="22" y="40"/>
                </a:lnTo>
                <a:lnTo>
                  <a:pt x="18" y="42"/>
                </a:lnTo>
                <a:lnTo>
                  <a:pt x="18" y="42"/>
                </a:lnTo>
                <a:lnTo>
                  <a:pt x="14" y="42"/>
                </a:lnTo>
                <a:lnTo>
                  <a:pt x="10" y="42"/>
                </a:lnTo>
                <a:lnTo>
                  <a:pt x="6" y="40"/>
                </a:lnTo>
                <a:lnTo>
                  <a:pt x="2" y="36"/>
                </a:lnTo>
                <a:lnTo>
                  <a:pt x="2" y="36"/>
                </a:lnTo>
                <a:lnTo>
                  <a:pt x="0" y="30"/>
                </a:lnTo>
                <a:lnTo>
                  <a:pt x="0" y="22"/>
                </a:lnTo>
                <a:lnTo>
                  <a:pt x="0" y="14"/>
                </a:lnTo>
                <a:lnTo>
                  <a:pt x="2" y="8"/>
                </a:lnTo>
                <a:lnTo>
                  <a:pt x="2" y="8"/>
                </a:lnTo>
                <a:lnTo>
                  <a:pt x="8" y="2"/>
                </a:lnTo>
                <a:lnTo>
                  <a:pt x="16" y="0"/>
                </a:lnTo>
                <a:lnTo>
                  <a:pt x="16" y="10"/>
                </a:lnTo>
                <a:lnTo>
                  <a:pt x="16" y="10"/>
                </a:lnTo>
                <a:lnTo>
                  <a:pt x="12" y="12"/>
                </a:lnTo>
                <a:lnTo>
                  <a:pt x="8" y="16"/>
                </a:lnTo>
                <a:lnTo>
                  <a:pt x="8" y="16"/>
                </a:lnTo>
                <a:lnTo>
                  <a:pt x="8" y="24"/>
                </a:lnTo>
                <a:lnTo>
                  <a:pt x="8" y="28"/>
                </a:lnTo>
                <a:lnTo>
                  <a:pt x="10" y="32"/>
                </a:lnTo>
                <a:lnTo>
                  <a:pt x="10" y="32"/>
                </a:lnTo>
                <a:lnTo>
                  <a:pt x="14" y="32"/>
                </a:lnTo>
                <a:lnTo>
                  <a:pt x="16" y="32"/>
                </a:lnTo>
                <a:lnTo>
                  <a:pt x="16" y="32"/>
                </a:lnTo>
                <a:lnTo>
                  <a:pt x="20" y="28"/>
                </a:lnTo>
                <a:lnTo>
                  <a:pt x="22" y="22"/>
                </a:lnTo>
                <a:lnTo>
                  <a:pt x="24" y="10"/>
                </a:lnTo>
                <a:lnTo>
                  <a:pt x="24" y="10"/>
                </a:lnTo>
                <a:lnTo>
                  <a:pt x="26" y="6"/>
                </a:lnTo>
                <a:lnTo>
                  <a:pt x="30" y="2"/>
                </a:lnTo>
                <a:lnTo>
                  <a:pt x="30" y="2"/>
                </a:lnTo>
                <a:lnTo>
                  <a:pt x="40" y="2"/>
                </a:lnTo>
                <a:lnTo>
                  <a:pt x="44" y="4"/>
                </a:lnTo>
                <a:lnTo>
                  <a:pt x="46" y="6"/>
                </a:lnTo>
                <a:lnTo>
                  <a:pt x="46" y="6"/>
                </a:lnTo>
                <a:lnTo>
                  <a:pt x="50" y="12"/>
                </a:lnTo>
                <a:lnTo>
                  <a:pt x="52" y="18"/>
                </a:lnTo>
                <a:lnTo>
                  <a:pt x="52" y="26"/>
                </a:lnTo>
                <a:lnTo>
                  <a:pt x="50" y="32"/>
                </a:lnTo>
                <a:lnTo>
                  <a:pt x="50" y="32"/>
                </a:lnTo>
                <a:lnTo>
                  <a:pt x="48" y="36"/>
                </a:lnTo>
                <a:lnTo>
                  <a:pt x="46" y="38"/>
                </a:lnTo>
                <a:lnTo>
                  <a:pt x="38" y="42"/>
                </a:lnTo>
                <a:lnTo>
                  <a:pt x="36" y="32"/>
                </a:lnTo>
                <a:lnTo>
                  <a:pt x="38" y="32"/>
                </a:lnTo>
                <a:lnTo>
                  <a:pt x="38" y="3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7" name="Freeform 403"/>
          <p:cNvSpPr>
            <a:spLocks/>
          </p:cNvSpPr>
          <p:nvPr/>
        </p:nvSpPr>
        <p:spPr bwMode="gray">
          <a:xfrm>
            <a:off x="8547100" y="304800"/>
            <a:ext cx="38100" cy="14288"/>
          </a:xfrm>
          <a:custGeom>
            <a:avLst/>
            <a:gdLst/>
            <a:ahLst/>
            <a:cxnLst>
              <a:cxn ang="0">
                <a:pos x="54" y="2"/>
              </a:cxn>
              <a:cxn ang="0">
                <a:pos x="54" y="2"/>
              </a:cxn>
              <a:cxn ang="0">
                <a:pos x="52" y="10"/>
              </a:cxn>
              <a:cxn ang="0">
                <a:pos x="48" y="16"/>
              </a:cxn>
              <a:cxn ang="0">
                <a:pos x="48" y="16"/>
              </a:cxn>
              <a:cxn ang="0">
                <a:pos x="42" y="18"/>
              </a:cxn>
              <a:cxn ang="0">
                <a:pos x="36" y="20"/>
              </a:cxn>
              <a:cxn ang="0">
                <a:pos x="0" y="14"/>
              </a:cxn>
              <a:cxn ang="0">
                <a:pos x="2" y="4"/>
              </a:cxn>
              <a:cxn ang="0">
                <a:pos x="38" y="8"/>
              </a:cxn>
              <a:cxn ang="0">
                <a:pos x="38" y="8"/>
              </a:cxn>
              <a:cxn ang="0">
                <a:pos x="42" y="8"/>
              </a:cxn>
              <a:cxn ang="0">
                <a:pos x="46" y="4"/>
              </a:cxn>
              <a:cxn ang="0">
                <a:pos x="46" y="4"/>
              </a:cxn>
              <a:cxn ang="0">
                <a:pos x="46" y="0"/>
              </a:cxn>
              <a:cxn ang="0">
                <a:pos x="54" y="2"/>
              </a:cxn>
            </a:cxnLst>
            <a:rect l="0" t="0" r="r" b="b"/>
            <a:pathLst>
              <a:path w="54" h="20">
                <a:moveTo>
                  <a:pt x="54" y="2"/>
                </a:moveTo>
                <a:lnTo>
                  <a:pt x="54" y="2"/>
                </a:lnTo>
                <a:lnTo>
                  <a:pt x="52" y="10"/>
                </a:lnTo>
                <a:lnTo>
                  <a:pt x="48" y="16"/>
                </a:lnTo>
                <a:lnTo>
                  <a:pt x="48" y="16"/>
                </a:lnTo>
                <a:lnTo>
                  <a:pt x="42" y="18"/>
                </a:lnTo>
                <a:lnTo>
                  <a:pt x="36" y="20"/>
                </a:lnTo>
                <a:lnTo>
                  <a:pt x="0" y="14"/>
                </a:lnTo>
                <a:lnTo>
                  <a:pt x="2" y="4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6" y="4"/>
                </a:lnTo>
                <a:lnTo>
                  <a:pt x="46" y="4"/>
                </a:lnTo>
                <a:lnTo>
                  <a:pt x="46" y="0"/>
                </a:lnTo>
                <a:lnTo>
                  <a:pt x="54" y="2"/>
                </a:lnTo>
                <a:close/>
              </a:path>
            </a:pathLst>
          </a:custGeom>
          <a:solidFill>
            <a:srgbClr val="7170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8" name="Freeform 404"/>
          <p:cNvSpPr>
            <a:spLocks/>
          </p:cNvSpPr>
          <p:nvPr/>
        </p:nvSpPr>
        <p:spPr bwMode="gray">
          <a:xfrm>
            <a:off x="8547100" y="304800"/>
            <a:ext cx="38100" cy="14288"/>
          </a:xfrm>
          <a:custGeom>
            <a:avLst/>
            <a:gdLst/>
            <a:ahLst/>
            <a:cxnLst>
              <a:cxn ang="0">
                <a:pos x="54" y="2"/>
              </a:cxn>
              <a:cxn ang="0">
                <a:pos x="54" y="2"/>
              </a:cxn>
              <a:cxn ang="0">
                <a:pos x="52" y="10"/>
              </a:cxn>
              <a:cxn ang="0">
                <a:pos x="48" y="16"/>
              </a:cxn>
              <a:cxn ang="0">
                <a:pos x="48" y="16"/>
              </a:cxn>
              <a:cxn ang="0">
                <a:pos x="42" y="18"/>
              </a:cxn>
              <a:cxn ang="0">
                <a:pos x="36" y="20"/>
              </a:cxn>
              <a:cxn ang="0">
                <a:pos x="0" y="14"/>
              </a:cxn>
              <a:cxn ang="0">
                <a:pos x="2" y="4"/>
              </a:cxn>
              <a:cxn ang="0">
                <a:pos x="38" y="8"/>
              </a:cxn>
              <a:cxn ang="0">
                <a:pos x="38" y="8"/>
              </a:cxn>
              <a:cxn ang="0">
                <a:pos x="42" y="8"/>
              </a:cxn>
              <a:cxn ang="0">
                <a:pos x="46" y="4"/>
              </a:cxn>
              <a:cxn ang="0">
                <a:pos x="46" y="4"/>
              </a:cxn>
              <a:cxn ang="0">
                <a:pos x="46" y="0"/>
              </a:cxn>
            </a:cxnLst>
            <a:rect l="0" t="0" r="r" b="b"/>
            <a:pathLst>
              <a:path w="54" h="20">
                <a:moveTo>
                  <a:pt x="54" y="2"/>
                </a:moveTo>
                <a:lnTo>
                  <a:pt x="54" y="2"/>
                </a:lnTo>
                <a:lnTo>
                  <a:pt x="52" y="10"/>
                </a:lnTo>
                <a:lnTo>
                  <a:pt x="48" y="16"/>
                </a:lnTo>
                <a:lnTo>
                  <a:pt x="48" y="16"/>
                </a:lnTo>
                <a:lnTo>
                  <a:pt x="42" y="18"/>
                </a:lnTo>
                <a:lnTo>
                  <a:pt x="36" y="20"/>
                </a:lnTo>
                <a:lnTo>
                  <a:pt x="0" y="14"/>
                </a:lnTo>
                <a:lnTo>
                  <a:pt x="2" y="4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6" y="4"/>
                </a:lnTo>
                <a:lnTo>
                  <a:pt x="46" y="4"/>
                </a:lnTo>
                <a:lnTo>
                  <a:pt x="46" y="0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29" name="Freeform 405"/>
          <p:cNvSpPr>
            <a:spLocks/>
          </p:cNvSpPr>
          <p:nvPr/>
        </p:nvSpPr>
        <p:spPr bwMode="gray">
          <a:xfrm>
            <a:off x="8551863" y="285750"/>
            <a:ext cx="33337" cy="20638"/>
          </a:xfrm>
          <a:custGeom>
            <a:avLst/>
            <a:gdLst/>
            <a:ahLst/>
            <a:cxnLst>
              <a:cxn ang="0">
                <a:pos x="48" y="28"/>
              </a:cxn>
              <a:cxn ang="0">
                <a:pos x="48" y="28"/>
              </a:cxn>
              <a:cxn ang="0">
                <a:pos x="48" y="20"/>
              </a:cxn>
              <a:cxn ang="0">
                <a:pos x="46" y="12"/>
              </a:cxn>
              <a:cxn ang="0">
                <a:pos x="46" y="12"/>
              </a:cxn>
              <a:cxn ang="0">
                <a:pos x="42" y="8"/>
              </a:cxn>
              <a:cxn ang="0">
                <a:pos x="36" y="6"/>
              </a:cxn>
              <a:cxn ang="0">
                <a:pos x="2" y="0"/>
              </a:cxn>
              <a:cxn ang="0">
                <a:pos x="0" y="10"/>
              </a:cxn>
              <a:cxn ang="0">
                <a:pos x="36" y="16"/>
              </a:cxn>
              <a:cxn ang="0">
                <a:pos x="36" y="16"/>
              </a:cxn>
              <a:cxn ang="0">
                <a:pos x="38" y="18"/>
              </a:cxn>
              <a:cxn ang="0">
                <a:pos x="40" y="22"/>
              </a:cxn>
              <a:cxn ang="0">
                <a:pos x="40" y="22"/>
              </a:cxn>
              <a:cxn ang="0">
                <a:pos x="40" y="26"/>
              </a:cxn>
              <a:cxn ang="0">
                <a:pos x="48" y="28"/>
              </a:cxn>
            </a:cxnLst>
            <a:rect l="0" t="0" r="r" b="b"/>
            <a:pathLst>
              <a:path w="48" h="28">
                <a:moveTo>
                  <a:pt x="48" y="28"/>
                </a:moveTo>
                <a:lnTo>
                  <a:pt x="48" y="28"/>
                </a:lnTo>
                <a:lnTo>
                  <a:pt x="48" y="20"/>
                </a:lnTo>
                <a:lnTo>
                  <a:pt x="46" y="12"/>
                </a:lnTo>
                <a:lnTo>
                  <a:pt x="46" y="12"/>
                </a:lnTo>
                <a:lnTo>
                  <a:pt x="42" y="8"/>
                </a:lnTo>
                <a:lnTo>
                  <a:pt x="36" y="6"/>
                </a:lnTo>
                <a:lnTo>
                  <a:pt x="2" y="0"/>
                </a:lnTo>
                <a:lnTo>
                  <a:pt x="0" y="10"/>
                </a:lnTo>
                <a:lnTo>
                  <a:pt x="36" y="16"/>
                </a:lnTo>
                <a:lnTo>
                  <a:pt x="36" y="16"/>
                </a:lnTo>
                <a:lnTo>
                  <a:pt x="38" y="18"/>
                </a:lnTo>
                <a:lnTo>
                  <a:pt x="40" y="22"/>
                </a:lnTo>
                <a:lnTo>
                  <a:pt x="40" y="22"/>
                </a:lnTo>
                <a:lnTo>
                  <a:pt x="40" y="26"/>
                </a:lnTo>
                <a:lnTo>
                  <a:pt x="48" y="28"/>
                </a:lnTo>
                <a:close/>
              </a:path>
            </a:pathLst>
          </a:custGeom>
          <a:solidFill>
            <a:srgbClr val="7170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0" name="Freeform 406"/>
          <p:cNvSpPr>
            <a:spLocks/>
          </p:cNvSpPr>
          <p:nvPr/>
        </p:nvSpPr>
        <p:spPr bwMode="gray">
          <a:xfrm>
            <a:off x="8551863" y="285750"/>
            <a:ext cx="33337" cy="20638"/>
          </a:xfrm>
          <a:custGeom>
            <a:avLst/>
            <a:gdLst/>
            <a:ahLst/>
            <a:cxnLst>
              <a:cxn ang="0">
                <a:pos x="48" y="28"/>
              </a:cxn>
              <a:cxn ang="0">
                <a:pos x="48" y="28"/>
              </a:cxn>
              <a:cxn ang="0">
                <a:pos x="48" y="20"/>
              </a:cxn>
              <a:cxn ang="0">
                <a:pos x="46" y="12"/>
              </a:cxn>
              <a:cxn ang="0">
                <a:pos x="46" y="12"/>
              </a:cxn>
              <a:cxn ang="0">
                <a:pos x="42" y="8"/>
              </a:cxn>
              <a:cxn ang="0">
                <a:pos x="36" y="6"/>
              </a:cxn>
              <a:cxn ang="0">
                <a:pos x="2" y="0"/>
              </a:cxn>
              <a:cxn ang="0">
                <a:pos x="0" y="10"/>
              </a:cxn>
              <a:cxn ang="0">
                <a:pos x="36" y="16"/>
              </a:cxn>
              <a:cxn ang="0">
                <a:pos x="36" y="16"/>
              </a:cxn>
              <a:cxn ang="0">
                <a:pos x="38" y="18"/>
              </a:cxn>
              <a:cxn ang="0">
                <a:pos x="40" y="22"/>
              </a:cxn>
              <a:cxn ang="0">
                <a:pos x="40" y="22"/>
              </a:cxn>
              <a:cxn ang="0">
                <a:pos x="40" y="26"/>
              </a:cxn>
            </a:cxnLst>
            <a:rect l="0" t="0" r="r" b="b"/>
            <a:pathLst>
              <a:path w="48" h="28">
                <a:moveTo>
                  <a:pt x="48" y="28"/>
                </a:moveTo>
                <a:lnTo>
                  <a:pt x="48" y="28"/>
                </a:lnTo>
                <a:lnTo>
                  <a:pt x="48" y="20"/>
                </a:lnTo>
                <a:lnTo>
                  <a:pt x="46" y="12"/>
                </a:lnTo>
                <a:lnTo>
                  <a:pt x="46" y="12"/>
                </a:lnTo>
                <a:lnTo>
                  <a:pt x="42" y="8"/>
                </a:lnTo>
                <a:lnTo>
                  <a:pt x="36" y="6"/>
                </a:lnTo>
                <a:lnTo>
                  <a:pt x="2" y="0"/>
                </a:lnTo>
                <a:lnTo>
                  <a:pt x="0" y="10"/>
                </a:lnTo>
                <a:lnTo>
                  <a:pt x="36" y="16"/>
                </a:lnTo>
                <a:lnTo>
                  <a:pt x="36" y="16"/>
                </a:lnTo>
                <a:lnTo>
                  <a:pt x="38" y="18"/>
                </a:lnTo>
                <a:lnTo>
                  <a:pt x="40" y="22"/>
                </a:lnTo>
                <a:lnTo>
                  <a:pt x="40" y="22"/>
                </a:lnTo>
                <a:lnTo>
                  <a:pt x="40" y="2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1" name="Freeform 407"/>
          <p:cNvSpPr>
            <a:spLocks noEditPoints="1"/>
          </p:cNvSpPr>
          <p:nvPr/>
        </p:nvSpPr>
        <p:spPr bwMode="gray">
          <a:xfrm>
            <a:off x="8620125" y="152400"/>
            <a:ext cx="36513" cy="412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6"/>
              </a:cxn>
              <a:cxn ang="0">
                <a:pos x="10" y="58"/>
              </a:cxn>
              <a:cxn ang="0">
                <a:pos x="18" y="52"/>
              </a:cxn>
              <a:cxn ang="0">
                <a:pos x="16" y="42"/>
              </a:cxn>
              <a:cxn ang="0">
                <a:pos x="32" y="32"/>
              </a:cxn>
              <a:cxn ang="0">
                <a:pos x="40" y="40"/>
              </a:cxn>
              <a:cxn ang="0">
                <a:pos x="50" y="34"/>
              </a:cxn>
              <a:cxn ang="0">
                <a:pos x="8" y="0"/>
              </a:cxn>
              <a:cxn ang="0">
                <a:pos x="8" y="0"/>
              </a:cxn>
              <a:cxn ang="0">
                <a:pos x="14" y="32"/>
              </a:cxn>
              <a:cxn ang="0">
                <a:pos x="8" y="12"/>
              </a:cxn>
              <a:cxn ang="0">
                <a:pos x="8" y="12"/>
              </a:cxn>
              <a:cxn ang="0">
                <a:pos x="8" y="12"/>
              </a:cxn>
              <a:cxn ang="0">
                <a:pos x="8" y="12"/>
              </a:cxn>
              <a:cxn ang="0">
                <a:pos x="8" y="12"/>
              </a:cxn>
              <a:cxn ang="0">
                <a:pos x="26" y="26"/>
              </a:cxn>
              <a:cxn ang="0">
                <a:pos x="14" y="32"/>
              </a:cxn>
              <a:cxn ang="0">
                <a:pos x="14" y="32"/>
              </a:cxn>
            </a:cxnLst>
            <a:rect l="0" t="0" r="r" b="b"/>
            <a:pathLst>
              <a:path w="50" h="58">
                <a:moveTo>
                  <a:pt x="8" y="0"/>
                </a:moveTo>
                <a:lnTo>
                  <a:pt x="0" y="6"/>
                </a:lnTo>
                <a:lnTo>
                  <a:pt x="10" y="58"/>
                </a:lnTo>
                <a:lnTo>
                  <a:pt x="18" y="52"/>
                </a:lnTo>
                <a:lnTo>
                  <a:pt x="16" y="42"/>
                </a:lnTo>
                <a:lnTo>
                  <a:pt x="32" y="32"/>
                </a:lnTo>
                <a:lnTo>
                  <a:pt x="40" y="40"/>
                </a:lnTo>
                <a:lnTo>
                  <a:pt x="50" y="34"/>
                </a:lnTo>
                <a:lnTo>
                  <a:pt x="8" y="0"/>
                </a:lnTo>
                <a:lnTo>
                  <a:pt x="8" y="0"/>
                </a:lnTo>
                <a:close/>
                <a:moveTo>
                  <a:pt x="14" y="32"/>
                </a:move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8" y="12"/>
                </a:lnTo>
                <a:lnTo>
                  <a:pt x="26" y="26"/>
                </a:lnTo>
                <a:lnTo>
                  <a:pt x="14" y="32"/>
                </a:lnTo>
                <a:lnTo>
                  <a:pt x="14" y="3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2" name="Freeform 408"/>
          <p:cNvSpPr>
            <a:spLocks/>
          </p:cNvSpPr>
          <p:nvPr/>
        </p:nvSpPr>
        <p:spPr bwMode="gray">
          <a:xfrm>
            <a:off x="8770938" y="142875"/>
            <a:ext cx="38100" cy="42863"/>
          </a:xfrm>
          <a:custGeom>
            <a:avLst/>
            <a:gdLst/>
            <a:ahLst/>
            <a:cxnLst>
              <a:cxn ang="0">
                <a:pos x="42" y="30"/>
              </a:cxn>
              <a:cxn ang="0">
                <a:pos x="22" y="22"/>
              </a:cxn>
              <a:cxn ang="0">
                <a:pos x="26" y="12"/>
              </a:cxn>
              <a:cxn ang="0">
                <a:pos x="50" y="22"/>
              </a:cxn>
              <a:cxn ang="0">
                <a:pos x="54" y="14"/>
              </a:cxn>
              <a:cxn ang="0">
                <a:pos x="18" y="0"/>
              </a:cxn>
              <a:cxn ang="0">
                <a:pos x="0" y="46"/>
              </a:cxn>
              <a:cxn ang="0">
                <a:pos x="34" y="60"/>
              </a:cxn>
              <a:cxn ang="0">
                <a:pos x="36" y="54"/>
              </a:cxn>
              <a:cxn ang="0">
                <a:pos x="12" y="42"/>
              </a:cxn>
              <a:cxn ang="0">
                <a:pos x="18" y="30"/>
              </a:cxn>
              <a:cxn ang="0">
                <a:pos x="40" y="38"/>
              </a:cxn>
              <a:cxn ang="0">
                <a:pos x="42" y="30"/>
              </a:cxn>
              <a:cxn ang="0">
                <a:pos x="42" y="30"/>
              </a:cxn>
            </a:cxnLst>
            <a:rect l="0" t="0" r="r" b="b"/>
            <a:pathLst>
              <a:path w="54" h="60">
                <a:moveTo>
                  <a:pt x="42" y="30"/>
                </a:moveTo>
                <a:lnTo>
                  <a:pt x="22" y="22"/>
                </a:lnTo>
                <a:lnTo>
                  <a:pt x="26" y="12"/>
                </a:lnTo>
                <a:lnTo>
                  <a:pt x="50" y="22"/>
                </a:lnTo>
                <a:lnTo>
                  <a:pt x="54" y="14"/>
                </a:lnTo>
                <a:lnTo>
                  <a:pt x="18" y="0"/>
                </a:lnTo>
                <a:lnTo>
                  <a:pt x="0" y="46"/>
                </a:lnTo>
                <a:lnTo>
                  <a:pt x="34" y="60"/>
                </a:lnTo>
                <a:lnTo>
                  <a:pt x="36" y="54"/>
                </a:lnTo>
                <a:lnTo>
                  <a:pt x="12" y="42"/>
                </a:lnTo>
                <a:lnTo>
                  <a:pt x="18" y="30"/>
                </a:lnTo>
                <a:lnTo>
                  <a:pt x="40" y="38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3" name="Freeform 409"/>
          <p:cNvSpPr>
            <a:spLocks noEditPoints="1"/>
          </p:cNvSpPr>
          <p:nvPr/>
        </p:nvSpPr>
        <p:spPr bwMode="gray">
          <a:xfrm>
            <a:off x="8556625" y="234950"/>
            <a:ext cx="42863" cy="34925"/>
          </a:xfrm>
          <a:custGeom>
            <a:avLst/>
            <a:gdLst/>
            <a:ahLst/>
            <a:cxnLst>
              <a:cxn ang="0">
                <a:pos x="34" y="12"/>
              </a:cxn>
              <a:cxn ang="0">
                <a:pos x="34" y="12"/>
              </a:cxn>
              <a:cxn ang="0">
                <a:pos x="34" y="8"/>
              </a:cxn>
              <a:cxn ang="0">
                <a:pos x="32" y="4"/>
              </a:cxn>
              <a:cxn ang="0">
                <a:pos x="32" y="4"/>
              </a:cxn>
              <a:cxn ang="0">
                <a:pos x="26" y="0"/>
              </a:cxn>
              <a:cxn ang="0">
                <a:pos x="20" y="0"/>
              </a:cxn>
              <a:cxn ang="0">
                <a:pos x="20" y="0"/>
              </a:cxn>
              <a:cxn ang="0">
                <a:pos x="16" y="0"/>
              </a:cxn>
              <a:cxn ang="0">
                <a:pos x="12" y="2"/>
              </a:cxn>
              <a:cxn ang="0">
                <a:pos x="8" y="10"/>
              </a:cxn>
              <a:cxn ang="0">
                <a:pos x="0" y="34"/>
              </a:cxn>
              <a:cxn ang="0">
                <a:pos x="48" y="48"/>
              </a:cxn>
              <a:cxn ang="0">
                <a:pos x="52" y="38"/>
              </a:cxn>
              <a:cxn ang="0">
                <a:pos x="32" y="32"/>
              </a:cxn>
              <a:cxn ang="0">
                <a:pos x="32" y="32"/>
              </a:cxn>
              <a:cxn ang="0">
                <a:pos x="32" y="32"/>
              </a:cxn>
              <a:cxn ang="0">
                <a:pos x="36" y="20"/>
              </a:cxn>
              <a:cxn ang="0">
                <a:pos x="36" y="20"/>
              </a:cxn>
              <a:cxn ang="0">
                <a:pos x="38" y="18"/>
              </a:cxn>
              <a:cxn ang="0">
                <a:pos x="40" y="18"/>
              </a:cxn>
              <a:cxn ang="0">
                <a:pos x="46" y="18"/>
              </a:cxn>
              <a:cxn ang="0">
                <a:pos x="52" y="20"/>
              </a:cxn>
              <a:cxn ang="0">
                <a:pos x="58" y="20"/>
              </a:cxn>
              <a:cxn ang="0">
                <a:pos x="60" y="10"/>
              </a:cxn>
              <a:cxn ang="0">
                <a:pos x="60" y="10"/>
              </a:cxn>
              <a:cxn ang="0">
                <a:pos x="54" y="10"/>
              </a:cxn>
              <a:cxn ang="0">
                <a:pos x="46" y="8"/>
              </a:cxn>
              <a:cxn ang="0">
                <a:pos x="40" y="8"/>
              </a:cxn>
              <a:cxn ang="0">
                <a:pos x="36" y="10"/>
              </a:cxn>
              <a:cxn ang="0">
                <a:pos x="34" y="12"/>
              </a:cxn>
              <a:cxn ang="0">
                <a:pos x="34" y="12"/>
              </a:cxn>
              <a:cxn ang="0">
                <a:pos x="24" y="30"/>
              </a:cxn>
              <a:cxn ang="0">
                <a:pos x="12" y="26"/>
              </a:cxn>
              <a:cxn ang="0">
                <a:pos x="12" y="26"/>
              </a:cxn>
              <a:cxn ang="0">
                <a:pos x="16" y="14"/>
              </a:cxn>
              <a:cxn ang="0">
                <a:pos x="18" y="10"/>
              </a:cxn>
              <a:cxn ang="0">
                <a:pos x="22" y="10"/>
              </a:cxn>
              <a:cxn ang="0">
                <a:pos x="22" y="10"/>
              </a:cxn>
              <a:cxn ang="0">
                <a:pos x="24" y="10"/>
              </a:cxn>
              <a:cxn ang="0">
                <a:pos x="28" y="12"/>
              </a:cxn>
              <a:cxn ang="0">
                <a:pos x="28" y="12"/>
              </a:cxn>
              <a:cxn ang="0">
                <a:pos x="28" y="16"/>
              </a:cxn>
              <a:cxn ang="0">
                <a:pos x="28" y="20"/>
              </a:cxn>
              <a:cxn ang="0">
                <a:pos x="24" y="30"/>
              </a:cxn>
              <a:cxn ang="0">
                <a:pos x="24" y="30"/>
              </a:cxn>
            </a:cxnLst>
            <a:rect l="0" t="0" r="r" b="b"/>
            <a:pathLst>
              <a:path w="60" h="48">
                <a:moveTo>
                  <a:pt x="34" y="12"/>
                </a:moveTo>
                <a:lnTo>
                  <a:pt x="34" y="12"/>
                </a:lnTo>
                <a:lnTo>
                  <a:pt x="34" y="8"/>
                </a:lnTo>
                <a:lnTo>
                  <a:pt x="32" y="4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20" y="0"/>
                </a:lnTo>
                <a:lnTo>
                  <a:pt x="16" y="0"/>
                </a:lnTo>
                <a:lnTo>
                  <a:pt x="12" y="2"/>
                </a:lnTo>
                <a:lnTo>
                  <a:pt x="8" y="10"/>
                </a:lnTo>
                <a:lnTo>
                  <a:pt x="0" y="34"/>
                </a:lnTo>
                <a:lnTo>
                  <a:pt x="48" y="48"/>
                </a:lnTo>
                <a:lnTo>
                  <a:pt x="52" y="38"/>
                </a:lnTo>
                <a:lnTo>
                  <a:pt x="32" y="32"/>
                </a:lnTo>
                <a:lnTo>
                  <a:pt x="32" y="32"/>
                </a:lnTo>
                <a:lnTo>
                  <a:pt x="32" y="32"/>
                </a:lnTo>
                <a:lnTo>
                  <a:pt x="36" y="20"/>
                </a:lnTo>
                <a:lnTo>
                  <a:pt x="36" y="20"/>
                </a:lnTo>
                <a:lnTo>
                  <a:pt x="38" y="18"/>
                </a:lnTo>
                <a:lnTo>
                  <a:pt x="40" y="18"/>
                </a:lnTo>
                <a:lnTo>
                  <a:pt x="46" y="18"/>
                </a:lnTo>
                <a:lnTo>
                  <a:pt x="52" y="20"/>
                </a:lnTo>
                <a:lnTo>
                  <a:pt x="58" y="20"/>
                </a:lnTo>
                <a:lnTo>
                  <a:pt x="60" y="10"/>
                </a:lnTo>
                <a:lnTo>
                  <a:pt x="60" y="10"/>
                </a:lnTo>
                <a:lnTo>
                  <a:pt x="54" y="10"/>
                </a:lnTo>
                <a:lnTo>
                  <a:pt x="46" y="8"/>
                </a:lnTo>
                <a:lnTo>
                  <a:pt x="40" y="8"/>
                </a:lnTo>
                <a:lnTo>
                  <a:pt x="36" y="10"/>
                </a:lnTo>
                <a:lnTo>
                  <a:pt x="34" y="12"/>
                </a:lnTo>
                <a:lnTo>
                  <a:pt x="34" y="12"/>
                </a:lnTo>
                <a:close/>
                <a:moveTo>
                  <a:pt x="24" y="30"/>
                </a:moveTo>
                <a:lnTo>
                  <a:pt x="12" y="26"/>
                </a:lnTo>
                <a:lnTo>
                  <a:pt x="12" y="26"/>
                </a:lnTo>
                <a:lnTo>
                  <a:pt x="16" y="14"/>
                </a:lnTo>
                <a:lnTo>
                  <a:pt x="18" y="10"/>
                </a:lnTo>
                <a:lnTo>
                  <a:pt x="22" y="10"/>
                </a:lnTo>
                <a:lnTo>
                  <a:pt x="22" y="10"/>
                </a:lnTo>
                <a:lnTo>
                  <a:pt x="24" y="10"/>
                </a:lnTo>
                <a:lnTo>
                  <a:pt x="28" y="12"/>
                </a:lnTo>
                <a:lnTo>
                  <a:pt x="28" y="12"/>
                </a:lnTo>
                <a:lnTo>
                  <a:pt x="28" y="16"/>
                </a:lnTo>
                <a:lnTo>
                  <a:pt x="28" y="20"/>
                </a:lnTo>
                <a:lnTo>
                  <a:pt x="24" y="30"/>
                </a:lnTo>
                <a:lnTo>
                  <a:pt x="24" y="3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4" name="Freeform 410"/>
          <p:cNvSpPr>
            <a:spLocks noEditPoints="1"/>
          </p:cNvSpPr>
          <p:nvPr/>
        </p:nvSpPr>
        <p:spPr bwMode="gray">
          <a:xfrm>
            <a:off x="8804275" y="173038"/>
            <a:ext cx="41275" cy="444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30"/>
              </a:cxn>
              <a:cxn ang="0">
                <a:pos x="6" y="38"/>
              </a:cxn>
              <a:cxn ang="0">
                <a:pos x="22" y="26"/>
              </a:cxn>
              <a:cxn ang="0">
                <a:pos x="22" y="26"/>
              </a:cxn>
              <a:cxn ang="0">
                <a:pos x="22" y="26"/>
              </a:cxn>
              <a:cxn ang="0">
                <a:pos x="30" y="36"/>
              </a:cxn>
              <a:cxn ang="0">
                <a:pos x="30" y="36"/>
              </a:cxn>
              <a:cxn ang="0">
                <a:pos x="30" y="40"/>
              </a:cxn>
              <a:cxn ang="0">
                <a:pos x="30" y="42"/>
              </a:cxn>
              <a:cxn ang="0">
                <a:pos x="26" y="46"/>
              </a:cxn>
              <a:cxn ang="0">
                <a:pos x="22" y="50"/>
              </a:cxn>
              <a:cxn ang="0">
                <a:pos x="18" y="54"/>
              </a:cxn>
              <a:cxn ang="0">
                <a:pos x="24" y="62"/>
              </a:cxn>
              <a:cxn ang="0">
                <a:pos x="24" y="62"/>
              </a:cxn>
              <a:cxn ang="0">
                <a:pos x="28" y="58"/>
              </a:cxn>
              <a:cxn ang="0">
                <a:pos x="34" y="52"/>
              </a:cxn>
              <a:cxn ang="0">
                <a:pos x="38" y="48"/>
              </a:cxn>
              <a:cxn ang="0">
                <a:pos x="38" y="44"/>
              </a:cxn>
              <a:cxn ang="0">
                <a:pos x="38" y="40"/>
              </a:cxn>
              <a:cxn ang="0">
                <a:pos x="38" y="40"/>
              </a:cxn>
              <a:cxn ang="0">
                <a:pos x="42" y="42"/>
              </a:cxn>
              <a:cxn ang="0">
                <a:pos x="48" y="42"/>
              </a:cxn>
              <a:cxn ang="0">
                <a:pos x="48" y="42"/>
              </a:cxn>
              <a:cxn ang="0">
                <a:pos x="52" y="40"/>
              </a:cxn>
              <a:cxn ang="0">
                <a:pos x="56" y="36"/>
              </a:cxn>
              <a:cxn ang="0">
                <a:pos x="56" y="36"/>
              </a:cxn>
              <a:cxn ang="0">
                <a:pos x="58" y="32"/>
              </a:cxn>
              <a:cxn ang="0">
                <a:pos x="58" y="28"/>
              </a:cxn>
              <a:cxn ang="0">
                <a:pos x="56" y="20"/>
              </a:cxn>
              <a:cxn ang="0">
                <a:pos x="40" y="0"/>
              </a:cxn>
              <a:cxn ang="0">
                <a:pos x="40" y="0"/>
              </a:cxn>
              <a:cxn ang="0">
                <a:pos x="48" y="32"/>
              </a:cxn>
              <a:cxn ang="0">
                <a:pos x="48" y="32"/>
              </a:cxn>
              <a:cxn ang="0">
                <a:pos x="44" y="34"/>
              </a:cxn>
              <a:cxn ang="0">
                <a:pos x="42" y="34"/>
              </a:cxn>
              <a:cxn ang="0">
                <a:pos x="42" y="34"/>
              </a:cxn>
              <a:cxn ang="0">
                <a:pos x="38" y="34"/>
              </a:cxn>
              <a:cxn ang="0">
                <a:pos x="36" y="30"/>
              </a:cxn>
              <a:cxn ang="0">
                <a:pos x="30" y="22"/>
              </a:cxn>
              <a:cxn ang="0">
                <a:pos x="40" y="14"/>
              </a:cxn>
              <a:cxn ang="0">
                <a:pos x="40" y="14"/>
              </a:cxn>
              <a:cxn ang="0">
                <a:pos x="46" y="24"/>
              </a:cxn>
              <a:cxn ang="0">
                <a:pos x="48" y="28"/>
              </a:cxn>
              <a:cxn ang="0">
                <a:pos x="48" y="32"/>
              </a:cxn>
              <a:cxn ang="0">
                <a:pos x="48" y="32"/>
              </a:cxn>
            </a:cxnLst>
            <a:rect l="0" t="0" r="r" b="b"/>
            <a:pathLst>
              <a:path w="58" h="62">
                <a:moveTo>
                  <a:pt x="40" y="0"/>
                </a:moveTo>
                <a:lnTo>
                  <a:pt x="0" y="30"/>
                </a:lnTo>
                <a:lnTo>
                  <a:pt x="6" y="38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30" y="36"/>
                </a:lnTo>
                <a:lnTo>
                  <a:pt x="30" y="36"/>
                </a:lnTo>
                <a:lnTo>
                  <a:pt x="30" y="40"/>
                </a:lnTo>
                <a:lnTo>
                  <a:pt x="30" y="42"/>
                </a:lnTo>
                <a:lnTo>
                  <a:pt x="26" y="46"/>
                </a:lnTo>
                <a:lnTo>
                  <a:pt x="22" y="50"/>
                </a:lnTo>
                <a:lnTo>
                  <a:pt x="18" y="54"/>
                </a:lnTo>
                <a:lnTo>
                  <a:pt x="24" y="62"/>
                </a:lnTo>
                <a:lnTo>
                  <a:pt x="24" y="62"/>
                </a:lnTo>
                <a:lnTo>
                  <a:pt x="28" y="58"/>
                </a:lnTo>
                <a:lnTo>
                  <a:pt x="34" y="52"/>
                </a:lnTo>
                <a:lnTo>
                  <a:pt x="38" y="48"/>
                </a:lnTo>
                <a:lnTo>
                  <a:pt x="38" y="44"/>
                </a:lnTo>
                <a:lnTo>
                  <a:pt x="38" y="40"/>
                </a:lnTo>
                <a:lnTo>
                  <a:pt x="38" y="40"/>
                </a:lnTo>
                <a:lnTo>
                  <a:pt x="42" y="42"/>
                </a:lnTo>
                <a:lnTo>
                  <a:pt x="48" y="42"/>
                </a:lnTo>
                <a:lnTo>
                  <a:pt x="48" y="42"/>
                </a:lnTo>
                <a:lnTo>
                  <a:pt x="52" y="40"/>
                </a:lnTo>
                <a:lnTo>
                  <a:pt x="56" y="36"/>
                </a:lnTo>
                <a:lnTo>
                  <a:pt x="56" y="36"/>
                </a:lnTo>
                <a:lnTo>
                  <a:pt x="58" y="32"/>
                </a:lnTo>
                <a:lnTo>
                  <a:pt x="58" y="28"/>
                </a:lnTo>
                <a:lnTo>
                  <a:pt x="56" y="20"/>
                </a:lnTo>
                <a:lnTo>
                  <a:pt x="40" y="0"/>
                </a:lnTo>
                <a:lnTo>
                  <a:pt x="40" y="0"/>
                </a:lnTo>
                <a:close/>
                <a:moveTo>
                  <a:pt x="48" y="32"/>
                </a:moveTo>
                <a:lnTo>
                  <a:pt x="48" y="32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38" y="34"/>
                </a:lnTo>
                <a:lnTo>
                  <a:pt x="36" y="30"/>
                </a:lnTo>
                <a:lnTo>
                  <a:pt x="30" y="22"/>
                </a:lnTo>
                <a:lnTo>
                  <a:pt x="40" y="14"/>
                </a:lnTo>
                <a:lnTo>
                  <a:pt x="40" y="14"/>
                </a:lnTo>
                <a:lnTo>
                  <a:pt x="46" y="24"/>
                </a:lnTo>
                <a:lnTo>
                  <a:pt x="48" y="28"/>
                </a:lnTo>
                <a:lnTo>
                  <a:pt x="48" y="32"/>
                </a:lnTo>
                <a:lnTo>
                  <a:pt x="48" y="3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5" name="Freeform 411"/>
          <p:cNvSpPr>
            <a:spLocks/>
          </p:cNvSpPr>
          <p:nvPr/>
        </p:nvSpPr>
        <p:spPr bwMode="gray">
          <a:xfrm>
            <a:off x="8434388" y="630238"/>
            <a:ext cx="560387" cy="80962"/>
          </a:xfrm>
          <a:custGeom>
            <a:avLst/>
            <a:gdLst/>
            <a:ahLst/>
            <a:cxnLst>
              <a:cxn ang="0">
                <a:pos x="784" y="114"/>
              </a:cxn>
              <a:cxn ang="0">
                <a:pos x="784" y="0"/>
              </a:cxn>
              <a:cxn ang="0">
                <a:pos x="0" y="0"/>
              </a:cxn>
              <a:cxn ang="0">
                <a:pos x="0" y="114"/>
              </a:cxn>
              <a:cxn ang="0">
                <a:pos x="784" y="114"/>
              </a:cxn>
              <a:cxn ang="0">
                <a:pos x="784" y="114"/>
              </a:cxn>
            </a:cxnLst>
            <a:rect l="0" t="0" r="r" b="b"/>
            <a:pathLst>
              <a:path w="784" h="114">
                <a:moveTo>
                  <a:pt x="784" y="114"/>
                </a:moveTo>
                <a:lnTo>
                  <a:pt x="784" y="0"/>
                </a:lnTo>
                <a:lnTo>
                  <a:pt x="0" y="0"/>
                </a:lnTo>
                <a:lnTo>
                  <a:pt x="0" y="114"/>
                </a:lnTo>
                <a:lnTo>
                  <a:pt x="784" y="114"/>
                </a:lnTo>
                <a:lnTo>
                  <a:pt x="784" y="11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6" name="Line 412"/>
          <p:cNvSpPr>
            <a:spLocks noChangeShapeType="1"/>
          </p:cNvSpPr>
          <p:nvPr/>
        </p:nvSpPr>
        <p:spPr bwMode="gray">
          <a:xfrm>
            <a:off x="8715375" y="66992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7" name="Line 413"/>
          <p:cNvSpPr>
            <a:spLocks noChangeShapeType="1"/>
          </p:cNvSpPr>
          <p:nvPr/>
        </p:nvSpPr>
        <p:spPr bwMode="gray">
          <a:xfrm>
            <a:off x="8715375" y="66992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8" name="Freeform 414"/>
          <p:cNvSpPr>
            <a:spLocks/>
          </p:cNvSpPr>
          <p:nvPr/>
        </p:nvSpPr>
        <p:spPr bwMode="gray">
          <a:xfrm>
            <a:off x="8434388" y="723900"/>
            <a:ext cx="560387" cy="82550"/>
          </a:xfrm>
          <a:custGeom>
            <a:avLst/>
            <a:gdLst/>
            <a:ahLst/>
            <a:cxnLst>
              <a:cxn ang="0">
                <a:pos x="784" y="116"/>
              </a:cxn>
              <a:cxn ang="0">
                <a:pos x="784" y="0"/>
              </a:cxn>
              <a:cxn ang="0">
                <a:pos x="0" y="0"/>
              </a:cxn>
              <a:cxn ang="0">
                <a:pos x="0" y="116"/>
              </a:cxn>
              <a:cxn ang="0">
                <a:pos x="784" y="116"/>
              </a:cxn>
              <a:cxn ang="0">
                <a:pos x="784" y="116"/>
              </a:cxn>
            </a:cxnLst>
            <a:rect l="0" t="0" r="r" b="b"/>
            <a:pathLst>
              <a:path w="784" h="116">
                <a:moveTo>
                  <a:pt x="784" y="116"/>
                </a:moveTo>
                <a:lnTo>
                  <a:pt x="784" y="0"/>
                </a:lnTo>
                <a:lnTo>
                  <a:pt x="0" y="0"/>
                </a:lnTo>
                <a:lnTo>
                  <a:pt x="0" y="116"/>
                </a:lnTo>
                <a:lnTo>
                  <a:pt x="784" y="116"/>
                </a:lnTo>
                <a:lnTo>
                  <a:pt x="784" y="116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39" name="Line 415"/>
          <p:cNvSpPr>
            <a:spLocks noChangeShapeType="1"/>
          </p:cNvSpPr>
          <p:nvPr/>
        </p:nvSpPr>
        <p:spPr bwMode="gray">
          <a:xfrm>
            <a:off x="8715375" y="76517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0" name="Line 416"/>
          <p:cNvSpPr>
            <a:spLocks noChangeShapeType="1"/>
          </p:cNvSpPr>
          <p:nvPr/>
        </p:nvSpPr>
        <p:spPr bwMode="gray">
          <a:xfrm>
            <a:off x="8715375" y="76517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1" name="Freeform 417"/>
          <p:cNvSpPr>
            <a:spLocks/>
          </p:cNvSpPr>
          <p:nvPr/>
        </p:nvSpPr>
        <p:spPr bwMode="gray">
          <a:xfrm>
            <a:off x="8569325" y="644525"/>
            <a:ext cx="42863" cy="53975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30" y="64"/>
              </a:cxn>
              <a:cxn ang="0">
                <a:pos x="36" y="62"/>
              </a:cxn>
              <a:cxn ang="0">
                <a:pos x="36" y="62"/>
              </a:cxn>
              <a:cxn ang="0">
                <a:pos x="42" y="60"/>
              </a:cxn>
              <a:cxn ang="0">
                <a:pos x="44" y="54"/>
              </a:cxn>
              <a:cxn ang="0">
                <a:pos x="44" y="0"/>
              </a:cxn>
              <a:cxn ang="0">
                <a:pos x="60" y="0"/>
              </a:cxn>
              <a:cxn ang="0">
                <a:pos x="60" y="54"/>
              </a:cxn>
              <a:cxn ang="0">
                <a:pos x="60" y="54"/>
              </a:cxn>
              <a:cxn ang="0">
                <a:pos x="58" y="62"/>
              </a:cxn>
              <a:cxn ang="0">
                <a:pos x="52" y="68"/>
              </a:cxn>
              <a:cxn ang="0">
                <a:pos x="52" y="68"/>
              </a:cxn>
              <a:cxn ang="0">
                <a:pos x="48" y="72"/>
              </a:cxn>
              <a:cxn ang="0">
                <a:pos x="42" y="74"/>
              </a:cxn>
              <a:cxn ang="0">
                <a:pos x="30" y="76"/>
              </a:cxn>
              <a:cxn ang="0">
                <a:pos x="28" y="76"/>
              </a:cxn>
              <a:cxn ang="0">
                <a:pos x="28" y="76"/>
              </a:cxn>
              <a:cxn ang="0">
                <a:pos x="16" y="74"/>
              </a:cxn>
              <a:cxn ang="0">
                <a:pos x="12" y="72"/>
              </a:cxn>
              <a:cxn ang="0">
                <a:pos x="6" y="68"/>
              </a:cxn>
              <a:cxn ang="0">
                <a:pos x="6" y="68"/>
              </a:cxn>
              <a:cxn ang="0">
                <a:pos x="0" y="62"/>
              </a:cxn>
              <a:cxn ang="0">
                <a:pos x="0" y="54"/>
              </a:cxn>
              <a:cxn ang="0">
                <a:pos x="0" y="0"/>
              </a:cxn>
              <a:cxn ang="0">
                <a:pos x="14" y="0"/>
              </a:cxn>
              <a:cxn ang="0">
                <a:pos x="14" y="54"/>
              </a:cxn>
              <a:cxn ang="0">
                <a:pos x="14" y="54"/>
              </a:cxn>
              <a:cxn ang="0">
                <a:pos x="16" y="60"/>
              </a:cxn>
              <a:cxn ang="0">
                <a:pos x="22" y="62"/>
              </a:cxn>
              <a:cxn ang="0">
                <a:pos x="22" y="62"/>
              </a:cxn>
              <a:cxn ang="0">
                <a:pos x="30" y="64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6" y="62"/>
                </a:lnTo>
                <a:lnTo>
                  <a:pt x="36" y="62"/>
                </a:lnTo>
                <a:lnTo>
                  <a:pt x="42" y="60"/>
                </a:lnTo>
                <a:lnTo>
                  <a:pt x="44" y="54"/>
                </a:lnTo>
                <a:lnTo>
                  <a:pt x="44" y="0"/>
                </a:lnTo>
                <a:lnTo>
                  <a:pt x="60" y="0"/>
                </a:lnTo>
                <a:lnTo>
                  <a:pt x="60" y="54"/>
                </a:lnTo>
                <a:lnTo>
                  <a:pt x="60" y="54"/>
                </a:lnTo>
                <a:lnTo>
                  <a:pt x="58" y="62"/>
                </a:lnTo>
                <a:lnTo>
                  <a:pt x="52" y="68"/>
                </a:lnTo>
                <a:lnTo>
                  <a:pt x="52" y="68"/>
                </a:lnTo>
                <a:lnTo>
                  <a:pt x="48" y="72"/>
                </a:lnTo>
                <a:lnTo>
                  <a:pt x="42" y="74"/>
                </a:lnTo>
                <a:lnTo>
                  <a:pt x="30" y="76"/>
                </a:lnTo>
                <a:lnTo>
                  <a:pt x="28" y="76"/>
                </a:lnTo>
                <a:lnTo>
                  <a:pt x="28" y="76"/>
                </a:lnTo>
                <a:lnTo>
                  <a:pt x="16" y="74"/>
                </a:lnTo>
                <a:lnTo>
                  <a:pt x="12" y="72"/>
                </a:lnTo>
                <a:lnTo>
                  <a:pt x="6" y="68"/>
                </a:lnTo>
                <a:lnTo>
                  <a:pt x="6" y="68"/>
                </a:lnTo>
                <a:lnTo>
                  <a:pt x="0" y="62"/>
                </a:lnTo>
                <a:lnTo>
                  <a:pt x="0" y="54"/>
                </a:lnTo>
                <a:lnTo>
                  <a:pt x="0" y="0"/>
                </a:lnTo>
                <a:lnTo>
                  <a:pt x="14" y="0"/>
                </a:lnTo>
                <a:lnTo>
                  <a:pt x="14" y="54"/>
                </a:lnTo>
                <a:lnTo>
                  <a:pt x="14" y="54"/>
                </a:lnTo>
                <a:lnTo>
                  <a:pt x="16" y="60"/>
                </a:lnTo>
                <a:lnTo>
                  <a:pt x="22" y="62"/>
                </a:lnTo>
                <a:lnTo>
                  <a:pt x="22" y="62"/>
                </a:lnTo>
                <a:lnTo>
                  <a:pt x="30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2" name="Freeform 418"/>
          <p:cNvSpPr>
            <a:spLocks/>
          </p:cNvSpPr>
          <p:nvPr/>
        </p:nvSpPr>
        <p:spPr bwMode="gray">
          <a:xfrm>
            <a:off x="8569325" y="644525"/>
            <a:ext cx="42863" cy="53975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30" y="64"/>
              </a:cxn>
              <a:cxn ang="0">
                <a:pos x="36" y="62"/>
              </a:cxn>
              <a:cxn ang="0">
                <a:pos x="36" y="62"/>
              </a:cxn>
              <a:cxn ang="0">
                <a:pos x="42" y="60"/>
              </a:cxn>
              <a:cxn ang="0">
                <a:pos x="44" y="54"/>
              </a:cxn>
              <a:cxn ang="0">
                <a:pos x="44" y="0"/>
              </a:cxn>
              <a:cxn ang="0">
                <a:pos x="60" y="0"/>
              </a:cxn>
              <a:cxn ang="0">
                <a:pos x="60" y="54"/>
              </a:cxn>
              <a:cxn ang="0">
                <a:pos x="60" y="54"/>
              </a:cxn>
              <a:cxn ang="0">
                <a:pos x="58" y="62"/>
              </a:cxn>
              <a:cxn ang="0">
                <a:pos x="52" y="68"/>
              </a:cxn>
              <a:cxn ang="0">
                <a:pos x="52" y="68"/>
              </a:cxn>
              <a:cxn ang="0">
                <a:pos x="48" y="72"/>
              </a:cxn>
              <a:cxn ang="0">
                <a:pos x="42" y="74"/>
              </a:cxn>
              <a:cxn ang="0">
                <a:pos x="30" y="76"/>
              </a:cxn>
              <a:cxn ang="0">
                <a:pos x="28" y="76"/>
              </a:cxn>
              <a:cxn ang="0">
                <a:pos x="28" y="76"/>
              </a:cxn>
              <a:cxn ang="0">
                <a:pos x="16" y="74"/>
              </a:cxn>
              <a:cxn ang="0">
                <a:pos x="12" y="72"/>
              </a:cxn>
              <a:cxn ang="0">
                <a:pos x="6" y="68"/>
              </a:cxn>
              <a:cxn ang="0">
                <a:pos x="6" y="68"/>
              </a:cxn>
              <a:cxn ang="0">
                <a:pos x="0" y="62"/>
              </a:cxn>
              <a:cxn ang="0">
                <a:pos x="0" y="54"/>
              </a:cxn>
              <a:cxn ang="0">
                <a:pos x="0" y="0"/>
              </a:cxn>
              <a:cxn ang="0">
                <a:pos x="14" y="0"/>
              </a:cxn>
              <a:cxn ang="0">
                <a:pos x="14" y="54"/>
              </a:cxn>
              <a:cxn ang="0">
                <a:pos x="14" y="54"/>
              </a:cxn>
              <a:cxn ang="0">
                <a:pos x="16" y="60"/>
              </a:cxn>
              <a:cxn ang="0">
                <a:pos x="22" y="62"/>
              </a:cxn>
              <a:cxn ang="0">
                <a:pos x="22" y="62"/>
              </a:cxn>
              <a:cxn ang="0">
                <a:pos x="30" y="64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6" y="62"/>
                </a:lnTo>
                <a:lnTo>
                  <a:pt x="36" y="62"/>
                </a:lnTo>
                <a:lnTo>
                  <a:pt x="42" y="60"/>
                </a:lnTo>
                <a:lnTo>
                  <a:pt x="44" y="54"/>
                </a:lnTo>
                <a:lnTo>
                  <a:pt x="44" y="0"/>
                </a:lnTo>
                <a:lnTo>
                  <a:pt x="60" y="0"/>
                </a:lnTo>
                <a:lnTo>
                  <a:pt x="60" y="54"/>
                </a:lnTo>
                <a:lnTo>
                  <a:pt x="60" y="54"/>
                </a:lnTo>
                <a:lnTo>
                  <a:pt x="58" y="62"/>
                </a:lnTo>
                <a:lnTo>
                  <a:pt x="52" y="68"/>
                </a:lnTo>
                <a:lnTo>
                  <a:pt x="52" y="68"/>
                </a:lnTo>
                <a:lnTo>
                  <a:pt x="48" y="72"/>
                </a:lnTo>
                <a:lnTo>
                  <a:pt x="42" y="74"/>
                </a:lnTo>
                <a:lnTo>
                  <a:pt x="30" y="76"/>
                </a:lnTo>
                <a:lnTo>
                  <a:pt x="28" y="76"/>
                </a:lnTo>
                <a:lnTo>
                  <a:pt x="28" y="76"/>
                </a:lnTo>
                <a:lnTo>
                  <a:pt x="16" y="74"/>
                </a:lnTo>
                <a:lnTo>
                  <a:pt x="12" y="72"/>
                </a:lnTo>
                <a:lnTo>
                  <a:pt x="6" y="68"/>
                </a:lnTo>
                <a:lnTo>
                  <a:pt x="6" y="68"/>
                </a:lnTo>
                <a:lnTo>
                  <a:pt x="0" y="62"/>
                </a:lnTo>
                <a:lnTo>
                  <a:pt x="0" y="54"/>
                </a:lnTo>
                <a:lnTo>
                  <a:pt x="0" y="0"/>
                </a:lnTo>
                <a:lnTo>
                  <a:pt x="14" y="0"/>
                </a:lnTo>
                <a:lnTo>
                  <a:pt x="14" y="54"/>
                </a:lnTo>
                <a:lnTo>
                  <a:pt x="14" y="54"/>
                </a:lnTo>
                <a:lnTo>
                  <a:pt x="16" y="60"/>
                </a:lnTo>
                <a:lnTo>
                  <a:pt x="22" y="62"/>
                </a:lnTo>
                <a:lnTo>
                  <a:pt x="22" y="62"/>
                </a:lnTo>
                <a:lnTo>
                  <a:pt x="30" y="6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3" name="Freeform 419"/>
          <p:cNvSpPr>
            <a:spLocks/>
          </p:cNvSpPr>
          <p:nvPr/>
        </p:nvSpPr>
        <p:spPr bwMode="gray">
          <a:xfrm>
            <a:off x="8742363" y="644525"/>
            <a:ext cx="38100" cy="52388"/>
          </a:xfrm>
          <a:custGeom>
            <a:avLst/>
            <a:gdLst/>
            <a:ahLst/>
            <a:cxnLst>
              <a:cxn ang="0">
                <a:pos x="50" y="28"/>
              </a:cxn>
              <a:cxn ang="0">
                <a:pos x="14" y="28"/>
              </a:cxn>
              <a:cxn ang="0">
                <a:pos x="14" y="12"/>
              </a:cxn>
              <a:cxn ang="0">
                <a:pos x="54" y="12"/>
              </a:cxn>
              <a:cxn ang="0">
                <a:pos x="54" y="0"/>
              </a:cxn>
              <a:cxn ang="0">
                <a:pos x="0" y="0"/>
              </a:cxn>
              <a:cxn ang="0">
                <a:pos x="0" y="74"/>
              </a:cxn>
              <a:cxn ang="0">
                <a:pos x="54" y="74"/>
              </a:cxn>
              <a:cxn ang="0">
                <a:pos x="54" y="62"/>
              </a:cxn>
              <a:cxn ang="0">
                <a:pos x="14" y="62"/>
              </a:cxn>
              <a:cxn ang="0">
                <a:pos x="14" y="40"/>
              </a:cxn>
              <a:cxn ang="0">
                <a:pos x="50" y="40"/>
              </a:cxn>
              <a:cxn ang="0">
                <a:pos x="50" y="28"/>
              </a:cxn>
              <a:cxn ang="0">
                <a:pos x="50" y="28"/>
              </a:cxn>
            </a:cxnLst>
            <a:rect l="0" t="0" r="r" b="b"/>
            <a:pathLst>
              <a:path w="54" h="74">
                <a:moveTo>
                  <a:pt x="50" y="28"/>
                </a:moveTo>
                <a:lnTo>
                  <a:pt x="14" y="28"/>
                </a:lnTo>
                <a:lnTo>
                  <a:pt x="14" y="12"/>
                </a:lnTo>
                <a:lnTo>
                  <a:pt x="54" y="12"/>
                </a:lnTo>
                <a:lnTo>
                  <a:pt x="54" y="0"/>
                </a:lnTo>
                <a:lnTo>
                  <a:pt x="0" y="0"/>
                </a:lnTo>
                <a:lnTo>
                  <a:pt x="0" y="74"/>
                </a:lnTo>
                <a:lnTo>
                  <a:pt x="54" y="74"/>
                </a:lnTo>
                <a:lnTo>
                  <a:pt x="54" y="62"/>
                </a:lnTo>
                <a:lnTo>
                  <a:pt x="14" y="62"/>
                </a:lnTo>
                <a:lnTo>
                  <a:pt x="14" y="40"/>
                </a:lnTo>
                <a:lnTo>
                  <a:pt x="50" y="40"/>
                </a:lnTo>
                <a:lnTo>
                  <a:pt x="50" y="28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4" name="Freeform 420"/>
          <p:cNvSpPr>
            <a:spLocks/>
          </p:cNvSpPr>
          <p:nvPr/>
        </p:nvSpPr>
        <p:spPr bwMode="gray">
          <a:xfrm>
            <a:off x="8899525" y="644525"/>
            <a:ext cx="42863" cy="53975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30" y="64"/>
              </a:cxn>
              <a:cxn ang="0">
                <a:pos x="38" y="62"/>
              </a:cxn>
              <a:cxn ang="0">
                <a:pos x="38" y="62"/>
              </a:cxn>
              <a:cxn ang="0">
                <a:pos x="42" y="60"/>
              </a:cxn>
              <a:cxn ang="0">
                <a:pos x="46" y="54"/>
              </a:cxn>
              <a:cxn ang="0">
                <a:pos x="46" y="0"/>
              </a:cxn>
              <a:cxn ang="0">
                <a:pos x="60" y="0"/>
              </a:cxn>
              <a:cxn ang="0">
                <a:pos x="60" y="54"/>
              </a:cxn>
              <a:cxn ang="0">
                <a:pos x="60" y="54"/>
              </a:cxn>
              <a:cxn ang="0">
                <a:pos x="60" y="62"/>
              </a:cxn>
              <a:cxn ang="0">
                <a:pos x="54" y="68"/>
              </a:cxn>
              <a:cxn ang="0">
                <a:pos x="54" y="68"/>
              </a:cxn>
              <a:cxn ang="0">
                <a:pos x="48" y="72"/>
              </a:cxn>
              <a:cxn ang="0">
                <a:pos x="44" y="74"/>
              </a:cxn>
              <a:cxn ang="0">
                <a:pos x="30" y="76"/>
              </a:cxn>
              <a:cxn ang="0">
                <a:pos x="30" y="76"/>
              </a:cxn>
              <a:cxn ang="0">
                <a:pos x="30" y="76"/>
              </a:cxn>
              <a:cxn ang="0">
                <a:pos x="18" y="74"/>
              </a:cxn>
              <a:cxn ang="0">
                <a:pos x="12" y="72"/>
              </a:cxn>
              <a:cxn ang="0">
                <a:pos x="8" y="68"/>
              </a:cxn>
              <a:cxn ang="0">
                <a:pos x="8" y="68"/>
              </a:cxn>
              <a:cxn ang="0">
                <a:pos x="2" y="62"/>
              </a:cxn>
              <a:cxn ang="0">
                <a:pos x="0" y="54"/>
              </a:cxn>
              <a:cxn ang="0">
                <a:pos x="0" y="0"/>
              </a:cxn>
              <a:cxn ang="0">
                <a:pos x="16" y="0"/>
              </a:cxn>
              <a:cxn ang="0">
                <a:pos x="16" y="54"/>
              </a:cxn>
              <a:cxn ang="0">
                <a:pos x="16" y="54"/>
              </a:cxn>
              <a:cxn ang="0">
                <a:pos x="18" y="60"/>
              </a:cxn>
              <a:cxn ang="0">
                <a:pos x="24" y="62"/>
              </a:cxn>
              <a:cxn ang="0">
                <a:pos x="24" y="62"/>
              </a:cxn>
              <a:cxn ang="0">
                <a:pos x="30" y="64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8" y="62"/>
                </a:lnTo>
                <a:lnTo>
                  <a:pt x="38" y="62"/>
                </a:lnTo>
                <a:lnTo>
                  <a:pt x="42" y="60"/>
                </a:lnTo>
                <a:lnTo>
                  <a:pt x="46" y="54"/>
                </a:lnTo>
                <a:lnTo>
                  <a:pt x="46" y="0"/>
                </a:lnTo>
                <a:lnTo>
                  <a:pt x="60" y="0"/>
                </a:lnTo>
                <a:lnTo>
                  <a:pt x="60" y="54"/>
                </a:lnTo>
                <a:lnTo>
                  <a:pt x="60" y="54"/>
                </a:lnTo>
                <a:lnTo>
                  <a:pt x="60" y="62"/>
                </a:lnTo>
                <a:lnTo>
                  <a:pt x="54" y="68"/>
                </a:lnTo>
                <a:lnTo>
                  <a:pt x="54" y="68"/>
                </a:lnTo>
                <a:lnTo>
                  <a:pt x="48" y="72"/>
                </a:lnTo>
                <a:lnTo>
                  <a:pt x="44" y="74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18" y="74"/>
                </a:lnTo>
                <a:lnTo>
                  <a:pt x="12" y="72"/>
                </a:lnTo>
                <a:lnTo>
                  <a:pt x="8" y="68"/>
                </a:lnTo>
                <a:lnTo>
                  <a:pt x="8" y="68"/>
                </a:lnTo>
                <a:lnTo>
                  <a:pt x="2" y="62"/>
                </a:lnTo>
                <a:lnTo>
                  <a:pt x="0" y="54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16" y="54"/>
                </a:lnTo>
                <a:lnTo>
                  <a:pt x="18" y="60"/>
                </a:lnTo>
                <a:lnTo>
                  <a:pt x="24" y="62"/>
                </a:lnTo>
                <a:lnTo>
                  <a:pt x="24" y="62"/>
                </a:lnTo>
                <a:lnTo>
                  <a:pt x="30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5" name="Freeform 421"/>
          <p:cNvSpPr>
            <a:spLocks/>
          </p:cNvSpPr>
          <p:nvPr/>
        </p:nvSpPr>
        <p:spPr bwMode="gray">
          <a:xfrm>
            <a:off x="8899525" y="644525"/>
            <a:ext cx="42863" cy="53975"/>
          </a:xfrm>
          <a:custGeom>
            <a:avLst/>
            <a:gdLst/>
            <a:ahLst/>
            <a:cxnLst>
              <a:cxn ang="0">
                <a:pos x="30" y="64"/>
              </a:cxn>
              <a:cxn ang="0">
                <a:pos x="30" y="64"/>
              </a:cxn>
              <a:cxn ang="0">
                <a:pos x="38" y="62"/>
              </a:cxn>
              <a:cxn ang="0">
                <a:pos x="38" y="62"/>
              </a:cxn>
              <a:cxn ang="0">
                <a:pos x="42" y="60"/>
              </a:cxn>
              <a:cxn ang="0">
                <a:pos x="46" y="54"/>
              </a:cxn>
              <a:cxn ang="0">
                <a:pos x="46" y="0"/>
              </a:cxn>
              <a:cxn ang="0">
                <a:pos x="60" y="0"/>
              </a:cxn>
              <a:cxn ang="0">
                <a:pos x="60" y="54"/>
              </a:cxn>
              <a:cxn ang="0">
                <a:pos x="60" y="54"/>
              </a:cxn>
              <a:cxn ang="0">
                <a:pos x="60" y="62"/>
              </a:cxn>
              <a:cxn ang="0">
                <a:pos x="54" y="68"/>
              </a:cxn>
              <a:cxn ang="0">
                <a:pos x="54" y="68"/>
              </a:cxn>
              <a:cxn ang="0">
                <a:pos x="48" y="72"/>
              </a:cxn>
              <a:cxn ang="0">
                <a:pos x="44" y="74"/>
              </a:cxn>
              <a:cxn ang="0">
                <a:pos x="30" y="76"/>
              </a:cxn>
              <a:cxn ang="0">
                <a:pos x="30" y="76"/>
              </a:cxn>
              <a:cxn ang="0">
                <a:pos x="30" y="76"/>
              </a:cxn>
              <a:cxn ang="0">
                <a:pos x="18" y="74"/>
              </a:cxn>
              <a:cxn ang="0">
                <a:pos x="12" y="72"/>
              </a:cxn>
              <a:cxn ang="0">
                <a:pos x="8" y="68"/>
              </a:cxn>
              <a:cxn ang="0">
                <a:pos x="8" y="68"/>
              </a:cxn>
              <a:cxn ang="0">
                <a:pos x="2" y="62"/>
              </a:cxn>
              <a:cxn ang="0">
                <a:pos x="0" y="54"/>
              </a:cxn>
              <a:cxn ang="0">
                <a:pos x="0" y="0"/>
              </a:cxn>
              <a:cxn ang="0">
                <a:pos x="16" y="0"/>
              </a:cxn>
              <a:cxn ang="0">
                <a:pos x="16" y="54"/>
              </a:cxn>
              <a:cxn ang="0">
                <a:pos x="16" y="54"/>
              </a:cxn>
              <a:cxn ang="0">
                <a:pos x="18" y="60"/>
              </a:cxn>
              <a:cxn ang="0">
                <a:pos x="24" y="62"/>
              </a:cxn>
              <a:cxn ang="0">
                <a:pos x="24" y="62"/>
              </a:cxn>
              <a:cxn ang="0">
                <a:pos x="30" y="64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8" y="62"/>
                </a:lnTo>
                <a:lnTo>
                  <a:pt x="38" y="62"/>
                </a:lnTo>
                <a:lnTo>
                  <a:pt x="42" y="60"/>
                </a:lnTo>
                <a:lnTo>
                  <a:pt x="46" y="54"/>
                </a:lnTo>
                <a:lnTo>
                  <a:pt x="46" y="0"/>
                </a:lnTo>
                <a:lnTo>
                  <a:pt x="60" y="0"/>
                </a:lnTo>
                <a:lnTo>
                  <a:pt x="60" y="54"/>
                </a:lnTo>
                <a:lnTo>
                  <a:pt x="60" y="54"/>
                </a:lnTo>
                <a:lnTo>
                  <a:pt x="60" y="62"/>
                </a:lnTo>
                <a:lnTo>
                  <a:pt x="54" y="68"/>
                </a:lnTo>
                <a:lnTo>
                  <a:pt x="54" y="68"/>
                </a:lnTo>
                <a:lnTo>
                  <a:pt x="48" y="72"/>
                </a:lnTo>
                <a:lnTo>
                  <a:pt x="44" y="74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18" y="74"/>
                </a:lnTo>
                <a:lnTo>
                  <a:pt x="12" y="72"/>
                </a:lnTo>
                <a:lnTo>
                  <a:pt x="8" y="68"/>
                </a:lnTo>
                <a:lnTo>
                  <a:pt x="8" y="68"/>
                </a:lnTo>
                <a:lnTo>
                  <a:pt x="2" y="62"/>
                </a:lnTo>
                <a:lnTo>
                  <a:pt x="0" y="54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16" y="54"/>
                </a:lnTo>
                <a:lnTo>
                  <a:pt x="18" y="60"/>
                </a:lnTo>
                <a:lnTo>
                  <a:pt x="24" y="62"/>
                </a:lnTo>
                <a:lnTo>
                  <a:pt x="24" y="62"/>
                </a:lnTo>
                <a:lnTo>
                  <a:pt x="30" y="6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6" name="Freeform 422"/>
          <p:cNvSpPr>
            <a:spLocks/>
          </p:cNvSpPr>
          <p:nvPr/>
        </p:nvSpPr>
        <p:spPr bwMode="gray">
          <a:xfrm>
            <a:off x="8485188" y="644525"/>
            <a:ext cx="42862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6" y="0"/>
              </a:cxn>
              <a:cxn ang="0">
                <a:pos x="36" y="0"/>
              </a:cxn>
              <a:cxn ang="0">
                <a:pos x="44" y="0"/>
              </a:cxn>
              <a:cxn ang="0">
                <a:pos x="50" y="4"/>
              </a:cxn>
              <a:cxn ang="0">
                <a:pos x="56" y="10"/>
              </a:cxn>
              <a:cxn ang="0">
                <a:pos x="58" y="16"/>
              </a:cxn>
              <a:cxn ang="0">
                <a:pos x="58" y="16"/>
              </a:cxn>
              <a:cxn ang="0">
                <a:pos x="58" y="22"/>
              </a:cxn>
              <a:cxn ang="0">
                <a:pos x="56" y="28"/>
              </a:cxn>
              <a:cxn ang="0">
                <a:pos x="52" y="32"/>
              </a:cxn>
              <a:cxn ang="0">
                <a:pos x="46" y="34"/>
              </a:cxn>
              <a:cxn ang="0">
                <a:pos x="46" y="34"/>
              </a:cxn>
              <a:cxn ang="0">
                <a:pos x="52" y="36"/>
              </a:cxn>
              <a:cxn ang="0">
                <a:pos x="56" y="42"/>
              </a:cxn>
              <a:cxn ang="0">
                <a:pos x="60" y="48"/>
              </a:cxn>
              <a:cxn ang="0">
                <a:pos x="60" y="54"/>
              </a:cxn>
              <a:cxn ang="0">
                <a:pos x="60" y="54"/>
              </a:cxn>
              <a:cxn ang="0">
                <a:pos x="58" y="60"/>
              </a:cxn>
              <a:cxn ang="0">
                <a:pos x="54" y="68"/>
              </a:cxn>
              <a:cxn ang="0">
                <a:pos x="46" y="72"/>
              </a:cxn>
              <a:cxn ang="0">
                <a:pos x="36" y="74"/>
              </a:cxn>
              <a:cxn ang="0">
                <a:pos x="0" y="7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0" h="74">
                <a:moveTo>
                  <a:pt x="0" y="0"/>
                </a:moveTo>
                <a:lnTo>
                  <a:pt x="0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4"/>
                </a:lnTo>
                <a:lnTo>
                  <a:pt x="56" y="10"/>
                </a:lnTo>
                <a:lnTo>
                  <a:pt x="58" y="16"/>
                </a:lnTo>
                <a:lnTo>
                  <a:pt x="58" y="16"/>
                </a:lnTo>
                <a:lnTo>
                  <a:pt x="58" y="22"/>
                </a:lnTo>
                <a:lnTo>
                  <a:pt x="56" y="28"/>
                </a:lnTo>
                <a:lnTo>
                  <a:pt x="52" y="32"/>
                </a:lnTo>
                <a:lnTo>
                  <a:pt x="46" y="34"/>
                </a:lnTo>
                <a:lnTo>
                  <a:pt x="46" y="34"/>
                </a:lnTo>
                <a:lnTo>
                  <a:pt x="52" y="36"/>
                </a:lnTo>
                <a:lnTo>
                  <a:pt x="56" y="42"/>
                </a:lnTo>
                <a:lnTo>
                  <a:pt x="60" y="48"/>
                </a:lnTo>
                <a:lnTo>
                  <a:pt x="60" y="54"/>
                </a:lnTo>
                <a:lnTo>
                  <a:pt x="60" y="54"/>
                </a:lnTo>
                <a:lnTo>
                  <a:pt x="58" y="60"/>
                </a:lnTo>
                <a:lnTo>
                  <a:pt x="54" y="68"/>
                </a:lnTo>
                <a:lnTo>
                  <a:pt x="46" y="72"/>
                </a:lnTo>
                <a:lnTo>
                  <a:pt x="36" y="74"/>
                </a:lnTo>
                <a:lnTo>
                  <a:pt x="0" y="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7" name="Freeform 423"/>
          <p:cNvSpPr>
            <a:spLocks/>
          </p:cNvSpPr>
          <p:nvPr/>
        </p:nvSpPr>
        <p:spPr bwMode="gray">
          <a:xfrm>
            <a:off x="8497888" y="673100"/>
            <a:ext cx="1905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0" y="0"/>
              </a:cxn>
              <a:cxn ang="0">
                <a:pos x="20" y="0"/>
              </a:cxn>
              <a:cxn ang="0">
                <a:pos x="24" y="2"/>
              </a:cxn>
              <a:cxn ang="0">
                <a:pos x="26" y="4"/>
              </a:cxn>
              <a:cxn ang="0">
                <a:pos x="28" y="8"/>
              </a:cxn>
              <a:cxn ang="0">
                <a:pos x="28" y="10"/>
              </a:cxn>
              <a:cxn ang="0">
                <a:pos x="28" y="10"/>
              </a:cxn>
              <a:cxn ang="0">
                <a:pos x="26" y="18"/>
              </a:cxn>
              <a:cxn ang="0">
                <a:pos x="24" y="20"/>
              </a:cxn>
              <a:cxn ang="0">
                <a:pos x="20" y="20"/>
              </a:cxn>
              <a:cxn ang="0">
                <a:pos x="20" y="20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20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0"/>
                </a:lnTo>
                <a:lnTo>
                  <a:pt x="28" y="10"/>
                </a:lnTo>
                <a:lnTo>
                  <a:pt x="26" y="18"/>
                </a:lnTo>
                <a:lnTo>
                  <a:pt x="24" y="20"/>
                </a:lnTo>
                <a:lnTo>
                  <a:pt x="20" y="20"/>
                </a:lnTo>
                <a:lnTo>
                  <a:pt x="20" y="20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6F6E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8" name="Freeform 424"/>
          <p:cNvSpPr>
            <a:spLocks/>
          </p:cNvSpPr>
          <p:nvPr/>
        </p:nvSpPr>
        <p:spPr bwMode="gray">
          <a:xfrm>
            <a:off x="8497888" y="673100"/>
            <a:ext cx="1905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0" y="0"/>
              </a:cxn>
              <a:cxn ang="0">
                <a:pos x="20" y="0"/>
              </a:cxn>
              <a:cxn ang="0">
                <a:pos x="24" y="2"/>
              </a:cxn>
              <a:cxn ang="0">
                <a:pos x="26" y="4"/>
              </a:cxn>
              <a:cxn ang="0">
                <a:pos x="28" y="8"/>
              </a:cxn>
              <a:cxn ang="0">
                <a:pos x="28" y="10"/>
              </a:cxn>
              <a:cxn ang="0">
                <a:pos x="28" y="10"/>
              </a:cxn>
              <a:cxn ang="0">
                <a:pos x="26" y="18"/>
              </a:cxn>
              <a:cxn ang="0">
                <a:pos x="24" y="20"/>
              </a:cxn>
              <a:cxn ang="0">
                <a:pos x="20" y="20"/>
              </a:cxn>
              <a:cxn ang="0">
                <a:pos x="20" y="20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20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0"/>
                </a:lnTo>
                <a:lnTo>
                  <a:pt x="28" y="10"/>
                </a:lnTo>
                <a:lnTo>
                  <a:pt x="26" y="18"/>
                </a:lnTo>
                <a:lnTo>
                  <a:pt x="24" y="20"/>
                </a:lnTo>
                <a:lnTo>
                  <a:pt x="20" y="20"/>
                </a:lnTo>
                <a:lnTo>
                  <a:pt x="20" y="20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49" name="Freeform 425"/>
          <p:cNvSpPr>
            <a:spLocks/>
          </p:cNvSpPr>
          <p:nvPr/>
        </p:nvSpPr>
        <p:spPr bwMode="gray">
          <a:xfrm>
            <a:off x="8497888" y="652463"/>
            <a:ext cx="17462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8" y="0"/>
              </a:cxn>
              <a:cxn ang="0">
                <a:pos x="18" y="0"/>
              </a:cxn>
              <a:cxn ang="0">
                <a:pos x="24" y="2"/>
              </a:cxn>
              <a:cxn ang="0">
                <a:pos x="26" y="6"/>
              </a:cxn>
              <a:cxn ang="0">
                <a:pos x="26" y="10"/>
              </a:cxn>
              <a:cxn ang="0">
                <a:pos x="26" y="10"/>
              </a:cxn>
              <a:cxn ang="0">
                <a:pos x="26" y="14"/>
              </a:cxn>
              <a:cxn ang="0">
                <a:pos x="24" y="16"/>
              </a:cxn>
              <a:cxn ang="0">
                <a:pos x="22" y="18"/>
              </a:cxn>
              <a:cxn ang="0">
                <a:pos x="18" y="18"/>
              </a:cxn>
              <a:cxn ang="0">
                <a:pos x="18" y="18"/>
              </a:cxn>
              <a:cxn ang="0">
                <a:pos x="0" y="1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6" h="18">
                <a:moveTo>
                  <a:pt x="0" y="0"/>
                </a:moveTo>
                <a:lnTo>
                  <a:pt x="0" y="0"/>
                </a:lnTo>
                <a:lnTo>
                  <a:pt x="18" y="0"/>
                </a:lnTo>
                <a:lnTo>
                  <a:pt x="18" y="0"/>
                </a:lnTo>
                <a:lnTo>
                  <a:pt x="24" y="2"/>
                </a:lnTo>
                <a:lnTo>
                  <a:pt x="26" y="6"/>
                </a:lnTo>
                <a:lnTo>
                  <a:pt x="26" y="10"/>
                </a:lnTo>
                <a:lnTo>
                  <a:pt x="26" y="10"/>
                </a:lnTo>
                <a:lnTo>
                  <a:pt x="26" y="14"/>
                </a:lnTo>
                <a:lnTo>
                  <a:pt x="24" y="16"/>
                </a:lnTo>
                <a:lnTo>
                  <a:pt x="22" y="18"/>
                </a:lnTo>
                <a:lnTo>
                  <a:pt x="18" y="18"/>
                </a:lnTo>
                <a:lnTo>
                  <a:pt x="18" y="18"/>
                </a:lnTo>
                <a:lnTo>
                  <a:pt x="0" y="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F6E6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0" name="Freeform 426"/>
          <p:cNvSpPr>
            <a:spLocks noEditPoints="1"/>
          </p:cNvSpPr>
          <p:nvPr/>
        </p:nvSpPr>
        <p:spPr bwMode="gray">
          <a:xfrm>
            <a:off x="8815388" y="644525"/>
            <a:ext cx="49212" cy="52388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26" y="0"/>
              </a:cxn>
              <a:cxn ang="0">
                <a:pos x="0" y="74"/>
              </a:cxn>
              <a:cxn ang="0">
                <a:pos x="16" y="74"/>
              </a:cxn>
              <a:cxn ang="0">
                <a:pos x="22" y="58"/>
              </a:cxn>
              <a:cxn ang="0">
                <a:pos x="48" y="58"/>
              </a:cxn>
              <a:cxn ang="0">
                <a:pos x="54" y="74"/>
              </a:cxn>
              <a:cxn ang="0">
                <a:pos x="68" y="74"/>
              </a:cxn>
              <a:cxn ang="0">
                <a:pos x="42" y="0"/>
              </a:cxn>
              <a:cxn ang="0">
                <a:pos x="42" y="0"/>
              </a:cxn>
              <a:cxn ang="0">
                <a:pos x="26" y="46"/>
              </a:cxn>
              <a:cxn ang="0">
                <a:pos x="34" y="14"/>
              </a:cxn>
              <a:cxn ang="0">
                <a:pos x="34" y="14"/>
              </a:cxn>
              <a:cxn ang="0">
                <a:pos x="34" y="14"/>
              </a:cxn>
              <a:cxn ang="0">
                <a:pos x="34" y="14"/>
              </a:cxn>
              <a:cxn ang="0">
                <a:pos x="34" y="14"/>
              </a:cxn>
              <a:cxn ang="0">
                <a:pos x="44" y="46"/>
              </a:cxn>
              <a:cxn ang="0">
                <a:pos x="26" y="46"/>
              </a:cxn>
              <a:cxn ang="0">
                <a:pos x="26" y="46"/>
              </a:cxn>
            </a:cxnLst>
            <a:rect l="0" t="0" r="r" b="b"/>
            <a:pathLst>
              <a:path w="68" h="74">
                <a:moveTo>
                  <a:pt x="42" y="0"/>
                </a:moveTo>
                <a:lnTo>
                  <a:pt x="26" y="0"/>
                </a:lnTo>
                <a:lnTo>
                  <a:pt x="0" y="74"/>
                </a:lnTo>
                <a:lnTo>
                  <a:pt x="16" y="74"/>
                </a:lnTo>
                <a:lnTo>
                  <a:pt x="22" y="58"/>
                </a:lnTo>
                <a:lnTo>
                  <a:pt x="48" y="58"/>
                </a:lnTo>
                <a:lnTo>
                  <a:pt x="54" y="74"/>
                </a:lnTo>
                <a:lnTo>
                  <a:pt x="68" y="74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26" y="46"/>
                </a:move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34" y="14"/>
                </a:lnTo>
                <a:lnTo>
                  <a:pt x="44" y="46"/>
                </a:lnTo>
                <a:lnTo>
                  <a:pt x="26" y="46"/>
                </a:lnTo>
                <a:lnTo>
                  <a:pt x="26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1" name="Freeform 427"/>
          <p:cNvSpPr>
            <a:spLocks noEditPoints="1"/>
          </p:cNvSpPr>
          <p:nvPr/>
        </p:nvSpPr>
        <p:spPr bwMode="gray">
          <a:xfrm>
            <a:off x="8656638" y="644525"/>
            <a:ext cx="42862" cy="52388"/>
          </a:xfrm>
          <a:custGeom>
            <a:avLst/>
            <a:gdLst/>
            <a:ahLst/>
            <a:cxnLst>
              <a:cxn ang="0">
                <a:pos x="44" y="38"/>
              </a:cxn>
              <a:cxn ang="0">
                <a:pos x="44" y="38"/>
              </a:cxn>
              <a:cxn ang="0">
                <a:pos x="48" y="36"/>
              </a:cxn>
              <a:cxn ang="0">
                <a:pos x="54" y="32"/>
              </a:cxn>
              <a:cxn ang="0">
                <a:pos x="58" y="26"/>
              </a:cxn>
              <a:cxn ang="0">
                <a:pos x="58" y="18"/>
              </a:cxn>
              <a:cxn ang="0">
                <a:pos x="58" y="18"/>
              </a:cxn>
              <a:cxn ang="0">
                <a:pos x="56" y="10"/>
              </a:cxn>
              <a:cxn ang="0">
                <a:pos x="50" y="4"/>
              </a:cxn>
              <a:cxn ang="0">
                <a:pos x="42" y="0"/>
              </a:cxn>
              <a:cxn ang="0">
                <a:pos x="34" y="0"/>
              </a:cxn>
              <a:cxn ang="0">
                <a:pos x="34" y="0"/>
              </a:cxn>
              <a:cxn ang="0">
                <a:pos x="0" y="0"/>
              </a:cxn>
              <a:cxn ang="0">
                <a:pos x="0" y="74"/>
              </a:cxn>
              <a:cxn ang="0">
                <a:pos x="14" y="74"/>
              </a:cxn>
              <a:cxn ang="0">
                <a:pos x="14" y="44"/>
              </a:cxn>
              <a:cxn ang="0">
                <a:pos x="14" y="44"/>
              </a:cxn>
              <a:cxn ang="0">
                <a:pos x="34" y="44"/>
              </a:cxn>
              <a:cxn ang="0">
                <a:pos x="34" y="44"/>
              </a:cxn>
              <a:cxn ang="0">
                <a:pos x="38" y="46"/>
              </a:cxn>
              <a:cxn ang="0">
                <a:pos x="40" y="48"/>
              </a:cxn>
              <a:cxn ang="0">
                <a:pos x="42" y="60"/>
              </a:cxn>
              <a:cxn ang="0">
                <a:pos x="44" y="70"/>
              </a:cxn>
              <a:cxn ang="0">
                <a:pos x="44" y="72"/>
              </a:cxn>
              <a:cxn ang="0">
                <a:pos x="44" y="74"/>
              </a:cxn>
              <a:cxn ang="0">
                <a:pos x="60" y="74"/>
              </a:cxn>
              <a:cxn ang="0">
                <a:pos x="60" y="74"/>
              </a:cxn>
              <a:cxn ang="0">
                <a:pos x="58" y="64"/>
              </a:cxn>
              <a:cxn ang="0">
                <a:pos x="56" y="52"/>
              </a:cxn>
              <a:cxn ang="0">
                <a:pos x="54" y="48"/>
              </a:cxn>
              <a:cxn ang="0">
                <a:pos x="52" y="44"/>
              </a:cxn>
              <a:cxn ang="0">
                <a:pos x="48" y="40"/>
              </a:cxn>
              <a:cxn ang="0">
                <a:pos x="44" y="38"/>
              </a:cxn>
              <a:cxn ang="0">
                <a:pos x="44" y="38"/>
              </a:cxn>
              <a:cxn ang="0">
                <a:pos x="36" y="30"/>
              </a:cxn>
              <a:cxn ang="0">
                <a:pos x="36" y="30"/>
              </a:cxn>
              <a:cxn ang="0">
                <a:pos x="14" y="30"/>
              </a:cxn>
              <a:cxn ang="0">
                <a:pos x="14" y="12"/>
              </a:cxn>
              <a:cxn ang="0">
                <a:pos x="14" y="12"/>
              </a:cxn>
              <a:cxn ang="0">
                <a:pos x="34" y="12"/>
              </a:cxn>
              <a:cxn ang="0">
                <a:pos x="34" y="12"/>
              </a:cxn>
              <a:cxn ang="0">
                <a:pos x="40" y="14"/>
              </a:cxn>
              <a:cxn ang="0">
                <a:pos x="42" y="16"/>
              </a:cxn>
              <a:cxn ang="0">
                <a:pos x="42" y="20"/>
              </a:cxn>
              <a:cxn ang="0">
                <a:pos x="42" y="20"/>
              </a:cxn>
              <a:cxn ang="0">
                <a:pos x="40" y="28"/>
              </a:cxn>
              <a:cxn ang="0">
                <a:pos x="38" y="30"/>
              </a:cxn>
              <a:cxn ang="0">
                <a:pos x="36" y="30"/>
              </a:cxn>
              <a:cxn ang="0">
                <a:pos x="36" y="30"/>
              </a:cxn>
            </a:cxnLst>
            <a:rect l="0" t="0" r="r" b="b"/>
            <a:pathLst>
              <a:path w="60" h="74">
                <a:moveTo>
                  <a:pt x="44" y="38"/>
                </a:moveTo>
                <a:lnTo>
                  <a:pt x="44" y="38"/>
                </a:lnTo>
                <a:lnTo>
                  <a:pt x="48" y="36"/>
                </a:lnTo>
                <a:lnTo>
                  <a:pt x="54" y="32"/>
                </a:lnTo>
                <a:lnTo>
                  <a:pt x="58" y="26"/>
                </a:lnTo>
                <a:lnTo>
                  <a:pt x="58" y="18"/>
                </a:lnTo>
                <a:lnTo>
                  <a:pt x="58" y="18"/>
                </a:lnTo>
                <a:lnTo>
                  <a:pt x="56" y="10"/>
                </a:lnTo>
                <a:lnTo>
                  <a:pt x="50" y="4"/>
                </a:lnTo>
                <a:lnTo>
                  <a:pt x="42" y="0"/>
                </a:lnTo>
                <a:lnTo>
                  <a:pt x="34" y="0"/>
                </a:lnTo>
                <a:lnTo>
                  <a:pt x="34" y="0"/>
                </a:lnTo>
                <a:lnTo>
                  <a:pt x="0" y="0"/>
                </a:lnTo>
                <a:lnTo>
                  <a:pt x="0" y="74"/>
                </a:lnTo>
                <a:lnTo>
                  <a:pt x="14" y="74"/>
                </a:lnTo>
                <a:lnTo>
                  <a:pt x="14" y="44"/>
                </a:lnTo>
                <a:lnTo>
                  <a:pt x="14" y="44"/>
                </a:lnTo>
                <a:lnTo>
                  <a:pt x="34" y="44"/>
                </a:lnTo>
                <a:lnTo>
                  <a:pt x="34" y="44"/>
                </a:lnTo>
                <a:lnTo>
                  <a:pt x="38" y="46"/>
                </a:lnTo>
                <a:lnTo>
                  <a:pt x="40" y="48"/>
                </a:lnTo>
                <a:lnTo>
                  <a:pt x="42" y="60"/>
                </a:lnTo>
                <a:lnTo>
                  <a:pt x="44" y="70"/>
                </a:lnTo>
                <a:lnTo>
                  <a:pt x="44" y="72"/>
                </a:lnTo>
                <a:lnTo>
                  <a:pt x="44" y="74"/>
                </a:lnTo>
                <a:lnTo>
                  <a:pt x="60" y="74"/>
                </a:lnTo>
                <a:lnTo>
                  <a:pt x="60" y="74"/>
                </a:lnTo>
                <a:lnTo>
                  <a:pt x="58" y="64"/>
                </a:lnTo>
                <a:lnTo>
                  <a:pt x="56" y="52"/>
                </a:lnTo>
                <a:lnTo>
                  <a:pt x="54" y="48"/>
                </a:lnTo>
                <a:lnTo>
                  <a:pt x="52" y="44"/>
                </a:lnTo>
                <a:lnTo>
                  <a:pt x="48" y="40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36" y="30"/>
                </a:moveTo>
                <a:lnTo>
                  <a:pt x="36" y="30"/>
                </a:lnTo>
                <a:lnTo>
                  <a:pt x="14" y="30"/>
                </a:lnTo>
                <a:lnTo>
                  <a:pt x="14" y="12"/>
                </a:lnTo>
                <a:lnTo>
                  <a:pt x="14" y="12"/>
                </a:lnTo>
                <a:lnTo>
                  <a:pt x="34" y="12"/>
                </a:lnTo>
                <a:lnTo>
                  <a:pt x="34" y="12"/>
                </a:lnTo>
                <a:lnTo>
                  <a:pt x="40" y="14"/>
                </a:lnTo>
                <a:lnTo>
                  <a:pt x="42" y="16"/>
                </a:lnTo>
                <a:lnTo>
                  <a:pt x="42" y="20"/>
                </a:lnTo>
                <a:lnTo>
                  <a:pt x="42" y="20"/>
                </a:lnTo>
                <a:lnTo>
                  <a:pt x="40" y="28"/>
                </a:lnTo>
                <a:lnTo>
                  <a:pt x="38" y="30"/>
                </a:lnTo>
                <a:lnTo>
                  <a:pt x="36" y="30"/>
                </a:lnTo>
                <a:lnTo>
                  <a:pt x="36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2" name="Freeform 428"/>
          <p:cNvSpPr>
            <a:spLocks/>
          </p:cNvSpPr>
          <p:nvPr/>
        </p:nvSpPr>
        <p:spPr bwMode="gray">
          <a:xfrm>
            <a:off x="8482013" y="738188"/>
            <a:ext cx="46037" cy="53975"/>
          </a:xfrm>
          <a:custGeom>
            <a:avLst/>
            <a:gdLst/>
            <a:ahLst/>
            <a:cxnLst>
              <a:cxn ang="0">
                <a:pos x="26" y="76"/>
              </a:cxn>
              <a:cxn ang="0">
                <a:pos x="0" y="0"/>
              </a:cxn>
              <a:cxn ang="0">
                <a:pos x="16" y="0"/>
              </a:cxn>
              <a:cxn ang="0">
                <a:pos x="16" y="0"/>
              </a:cxn>
              <a:cxn ang="0">
                <a:pos x="24" y="30"/>
              </a:cxn>
              <a:cxn ang="0">
                <a:pos x="32" y="56"/>
              </a:cxn>
              <a:cxn ang="0">
                <a:pos x="32" y="56"/>
              </a:cxn>
              <a:cxn ang="0">
                <a:pos x="42" y="30"/>
              </a:cxn>
              <a:cxn ang="0">
                <a:pos x="50" y="0"/>
              </a:cxn>
              <a:cxn ang="0">
                <a:pos x="66" y="0"/>
              </a:cxn>
              <a:cxn ang="0">
                <a:pos x="40" y="76"/>
              </a:cxn>
              <a:cxn ang="0">
                <a:pos x="26" y="76"/>
              </a:cxn>
              <a:cxn ang="0">
                <a:pos x="26" y="76"/>
              </a:cxn>
            </a:cxnLst>
            <a:rect l="0" t="0" r="r" b="b"/>
            <a:pathLst>
              <a:path w="66" h="76">
                <a:moveTo>
                  <a:pt x="26" y="76"/>
                </a:moveTo>
                <a:lnTo>
                  <a:pt x="0" y="0"/>
                </a:lnTo>
                <a:lnTo>
                  <a:pt x="16" y="0"/>
                </a:lnTo>
                <a:lnTo>
                  <a:pt x="16" y="0"/>
                </a:lnTo>
                <a:lnTo>
                  <a:pt x="24" y="30"/>
                </a:lnTo>
                <a:lnTo>
                  <a:pt x="32" y="56"/>
                </a:lnTo>
                <a:lnTo>
                  <a:pt x="32" y="56"/>
                </a:lnTo>
                <a:lnTo>
                  <a:pt x="42" y="30"/>
                </a:lnTo>
                <a:lnTo>
                  <a:pt x="50" y="0"/>
                </a:lnTo>
                <a:lnTo>
                  <a:pt x="66" y="0"/>
                </a:lnTo>
                <a:lnTo>
                  <a:pt x="40" y="76"/>
                </a:lnTo>
                <a:lnTo>
                  <a:pt x="26" y="76"/>
                </a:lnTo>
                <a:lnTo>
                  <a:pt x="26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3" name="Freeform 429"/>
          <p:cNvSpPr>
            <a:spLocks/>
          </p:cNvSpPr>
          <p:nvPr/>
        </p:nvSpPr>
        <p:spPr bwMode="gray">
          <a:xfrm>
            <a:off x="8559800" y="738188"/>
            <a:ext cx="39688" cy="53975"/>
          </a:xfrm>
          <a:custGeom>
            <a:avLst/>
            <a:gdLst/>
            <a:ahLst/>
            <a:cxnLst>
              <a:cxn ang="0">
                <a:pos x="50" y="28"/>
              </a:cxn>
              <a:cxn ang="0">
                <a:pos x="16" y="28"/>
              </a:cxn>
              <a:cxn ang="0">
                <a:pos x="16" y="12"/>
              </a:cxn>
              <a:cxn ang="0">
                <a:pos x="56" y="12"/>
              </a:cxn>
              <a:cxn ang="0">
                <a:pos x="56" y="0"/>
              </a:cxn>
              <a:cxn ang="0">
                <a:pos x="0" y="0"/>
              </a:cxn>
              <a:cxn ang="0">
                <a:pos x="0" y="76"/>
              </a:cxn>
              <a:cxn ang="0">
                <a:pos x="56" y="76"/>
              </a:cxn>
              <a:cxn ang="0">
                <a:pos x="56" y="62"/>
              </a:cxn>
              <a:cxn ang="0">
                <a:pos x="16" y="62"/>
              </a:cxn>
              <a:cxn ang="0">
                <a:pos x="16" y="42"/>
              </a:cxn>
              <a:cxn ang="0">
                <a:pos x="50" y="42"/>
              </a:cxn>
              <a:cxn ang="0">
                <a:pos x="50" y="28"/>
              </a:cxn>
              <a:cxn ang="0">
                <a:pos x="50" y="28"/>
              </a:cxn>
            </a:cxnLst>
            <a:rect l="0" t="0" r="r" b="b"/>
            <a:pathLst>
              <a:path w="56" h="76">
                <a:moveTo>
                  <a:pt x="50" y="28"/>
                </a:moveTo>
                <a:lnTo>
                  <a:pt x="16" y="28"/>
                </a:lnTo>
                <a:lnTo>
                  <a:pt x="16" y="12"/>
                </a:lnTo>
                <a:lnTo>
                  <a:pt x="56" y="12"/>
                </a:lnTo>
                <a:lnTo>
                  <a:pt x="56" y="0"/>
                </a:lnTo>
                <a:lnTo>
                  <a:pt x="0" y="0"/>
                </a:lnTo>
                <a:lnTo>
                  <a:pt x="0" y="76"/>
                </a:lnTo>
                <a:lnTo>
                  <a:pt x="56" y="76"/>
                </a:lnTo>
                <a:lnTo>
                  <a:pt x="56" y="62"/>
                </a:lnTo>
                <a:lnTo>
                  <a:pt x="16" y="62"/>
                </a:lnTo>
                <a:lnTo>
                  <a:pt x="16" y="42"/>
                </a:lnTo>
                <a:lnTo>
                  <a:pt x="50" y="42"/>
                </a:lnTo>
                <a:lnTo>
                  <a:pt x="50" y="28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4" name="Freeform 430"/>
          <p:cNvSpPr>
            <a:spLocks/>
          </p:cNvSpPr>
          <p:nvPr/>
        </p:nvSpPr>
        <p:spPr bwMode="gray">
          <a:xfrm>
            <a:off x="8720138" y="738188"/>
            <a:ext cx="9525" cy="539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76"/>
              </a:cxn>
              <a:cxn ang="0">
                <a:pos x="0" y="76"/>
              </a:cxn>
              <a:cxn ang="0">
                <a:pos x="0" y="0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14" h="76">
                <a:moveTo>
                  <a:pt x="14" y="0"/>
                </a:moveTo>
                <a:lnTo>
                  <a:pt x="14" y="76"/>
                </a:lnTo>
                <a:lnTo>
                  <a:pt x="0" y="76"/>
                </a:ln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5" name="Freeform 431"/>
          <p:cNvSpPr>
            <a:spLocks/>
          </p:cNvSpPr>
          <p:nvPr/>
        </p:nvSpPr>
        <p:spPr bwMode="gray">
          <a:xfrm>
            <a:off x="8761413" y="738188"/>
            <a:ext cx="42862" cy="539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0"/>
              </a:cxn>
              <a:cxn ang="0">
                <a:pos x="60" y="0"/>
              </a:cxn>
              <a:cxn ang="0">
                <a:pos x="60" y="14"/>
              </a:cxn>
              <a:cxn ang="0">
                <a:pos x="38" y="14"/>
              </a:cxn>
              <a:cxn ang="0">
                <a:pos x="38" y="76"/>
              </a:cxn>
              <a:cxn ang="0">
                <a:pos x="22" y="76"/>
              </a:cxn>
              <a:cxn ang="0">
                <a:pos x="22" y="14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60" h="76">
                <a:moveTo>
                  <a:pt x="0" y="14"/>
                </a:moveTo>
                <a:lnTo>
                  <a:pt x="0" y="0"/>
                </a:lnTo>
                <a:lnTo>
                  <a:pt x="60" y="0"/>
                </a:lnTo>
                <a:lnTo>
                  <a:pt x="60" y="14"/>
                </a:lnTo>
                <a:lnTo>
                  <a:pt x="38" y="14"/>
                </a:lnTo>
                <a:lnTo>
                  <a:pt x="38" y="76"/>
                </a:lnTo>
                <a:lnTo>
                  <a:pt x="22" y="76"/>
                </a:lnTo>
                <a:lnTo>
                  <a:pt x="22" y="14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6" name="Freeform 432"/>
          <p:cNvSpPr>
            <a:spLocks noEditPoints="1"/>
          </p:cNvSpPr>
          <p:nvPr/>
        </p:nvSpPr>
        <p:spPr bwMode="gray">
          <a:xfrm>
            <a:off x="8826500" y="738188"/>
            <a:ext cx="49213" cy="539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26" y="0"/>
              </a:cxn>
              <a:cxn ang="0">
                <a:pos x="0" y="76"/>
              </a:cxn>
              <a:cxn ang="0">
                <a:pos x="16" y="76"/>
              </a:cxn>
              <a:cxn ang="0">
                <a:pos x="22" y="58"/>
              </a:cxn>
              <a:cxn ang="0">
                <a:pos x="48" y="58"/>
              </a:cxn>
              <a:cxn ang="0">
                <a:pos x="54" y="76"/>
              </a:cxn>
              <a:cxn ang="0">
                <a:pos x="70" y="76"/>
              </a:cxn>
              <a:cxn ang="0">
                <a:pos x="44" y="0"/>
              </a:cxn>
              <a:cxn ang="0">
                <a:pos x="44" y="0"/>
              </a:cxn>
              <a:cxn ang="0">
                <a:pos x="26" y="46"/>
              </a:cxn>
              <a:cxn ang="0">
                <a:pos x="34" y="16"/>
              </a:cxn>
              <a:cxn ang="0">
                <a:pos x="34" y="14"/>
              </a:cxn>
              <a:cxn ang="0">
                <a:pos x="36" y="16"/>
              </a:cxn>
              <a:cxn ang="0">
                <a:pos x="36" y="14"/>
              </a:cxn>
              <a:cxn ang="0">
                <a:pos x="36" y="16"/>
              </a:cxn>
              <a:cxn ang="0">
                <a:pos x="44" y="46"/>
              </a:cxn>
              <a:cxn ang="0">
                <a:pos x="26" y="46"/>
              </a:cxn>
              <a:cxn ang="0">
                <a:pos x="26" y="46"/>
              </a:cxn>
            </a:cxnLst>
            <a:rect l="0" t="0" r="r" b="b"/>
            <a:pathLst>
              <a:path w="70" h="76">
                <a:moveTo>
                  <a:pt x="44" y="0"/>
                </a:moveTo>
                <a:lnTo>
                  <a:pt x="26" y="0"/>
                </a:lnTo>
                <a:lnTo>
                  <a:pt x="0" y="76"/>
                </a:lnTo>
                <a:lnTo>
                  <a:pt x="16" y="76"/>
                </a:lnTo>
                <a:lnTo>
                  <a:pt x="22" y="58"/>
                </a:lnTo>
                <a:lnTo>
                  <a:pt x="48" y="58"/>
                </a:lnTo>
                <a:lnTo>
                  <a:pt x="54" y="76"/>
                </a:lnTo>
                <a:lnTo>
                  <a:pt x="70" y="76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26" y="46"/>
                </a:moveTo>
                <a:lnTo>
                  <a:pt x="34" y="16"/>
                </a:lnTo>
                <a:lnTo>
                  <a:pt x="34" y="14"/>
                </a:lnTo>
                <a:lnTo>
                  <a:pt x="36" y="16"/>
                </a:lnTo>
                <a:lnTo>
                  <a:pt x="36" y="14"/>
                </a:lnTo>
                <a:lnTo>
                  <a:pt x="36" y="16"/>
                </a:lnTo>
                <a:lnTo>
                  <a:pt x="44" y="46"/>
                </a:lnTo>
                <a:lnTo>
                  <a:pt x="26" y="46"/>
                </a:lnTo>
                <a:lnTo>
                  <a:pt x="26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7" name="Freeform 433"/>
          <p:cNvSpPr>
            <a:spLocks noEditPoints="1"/>
          </p:cNvSpPr>
          <p:nvPr/>
        </p:nvSpPr>
        <p:spPr bwMode="gray">
          <a:xfrm>
            <a:off x="8637588" y="738188"/>
            <a:ext cx="42862" cy="52387"/>
          </a:xfrm>
          <a:custGeom>
            <a:avLst/>
            <a:gdLst/>
            <a:ahLst/>
            <a:cxnLst>
              <a:cxn ang="0">
                <a:pos x="44" y="38"/>
              </a:cxn>
              <a:cxn ang="0">
                <a:pos x="44" y="38"/>
              </a:cxn>
              <a:cxn ang="0">
                <a:pos x="50" y="36"/>
              </a:cxn>
              <a:cxn ang="0">
                <a:pos x="54" y="32"/>
              </a:cxn>
              <a:cxn ang="0">
                <a:pos x="58" y="28"/>
              </a:cxn>
              <a:cxn ang="0">
                <a:pos x="60" y="18"/>
              </a:cxn>
              <a:cxn ang="0">
                <a:pos x="60" y="18"/>
              </a:cxn>
              <a:cxn ang="0">
                <a:pos x="56" y="10"/>
              </a:cxn>
              <a:cxn ang="0">
                <a:pos x="52" y="4"/>
              </a:cxn>
              <a:cxn ang="0">
                <a:pos x="44" y="2"/>
              </a:cxn>
              <a:cxn ang="0">
                <a:pos x="36" y="0"/>
              </a:cxn>
              <a:cxn ang="0">
                <a:pos x="36" y="0"/>
              </a:cxn>
              <a:cxn ang="0">
                <a:pos x="0" y="0"/>
              </a:cxn>
              <a:cxn ang="0">
                <a:pos x="0" y="74"/>
              </a:cxn>
              <a:cxn ang="0">
                <a:pos x="16" y="74"/>
              </a:cxn>
              <a:cxn ang="0">
                <a:pos x="16" y="44"/>
              </a:cxn>
              <a:cxn ang="0">
                <a:pos x="16" y="44"/>
              </a:cxn>
              <a:cxn ang="0">
                <a:pos x="34" y="44"/>
              </a:cxn>
              <a:cxn ang="0">
                <a:pos x="34" y="44"/>
              </a:cxn>
              <a:cxn ang="0">
                <a:pos x="38" y="46"/>
              </a:cxn>
              <a:cxn ang="0">
                <a:pos x="40" y="50"/>
              </a:cxn>
              <a:cxn ang="0">
                <a:pos x="44" y="60"/>
              </a:cxn>
              <a:cxn ang="0">
                <a:pos x="44" y="70"/>
              </a:cxn>
              <a:cxn ang="0">
                <a:pos x="44" y="74"/>
              </a:cxn>
              <a:cxn ang="0">
                <a:pos x="46" y="74"/>
              </a:cxn>
              <a:cxn ang="0">
                <a:pos x="60" y="74"/>
              </a:cxn>
              <a:cxn ang="0">
                <a:pos x="60" y="74"/>
              </a:cxn>
              <a:cxn ang="0">
                <a:pos x="58" y="64"/>
              </a:cxn>
              <a:cxn ang="0">
                <a:pos x="58" y="54"/>
              </a:cxn>
              <a:cxn ang="0">
                <a:pos x="56" y="48"/>
              </a:cxn>
              <a:cxn ang="0">
                <a:pos x="54" y="44"/>
              </a:cxn>
              <a:cxn ang="0">
                <a:pos x="50" y="40"/>
              </a:cxn>
              <a:cxn ang="0">
                <a:pos x="44" y="38"/>
              </a:cxn>
              <a:cxn ang="0">
                <a:pos x="44" y="38"/>
              </a:cxn>
              <a:cxn ang="0">
                <a:pos x="36" y="32"/>
              </a:cxn>
              <a:cxn ang="0">
                <a:pos x="36" y="32"/>
              </a:cxn>
              <a:cxn ang="0">
                <a:pos x="16" y="32"/>
              </a:cxn>
              <a:cxn ang="0">
                <a:pos x="16" y="12"/>
              </a:cxn>
              <a:cxn ang="0">
                <a:pos x="16" y="12"/>
              </a:cxn>
              <a:cxn ang="0">
                <a:pos x="36" y="12"/>
              </a:cxn>
              <a:cxn ang="0">
                <a:pos x="36" y="12"/>
              </a:cxn>
              <a:cxn ang="0">
                <a:pos x="42" y="16"/>
              </a:cxn>
              <a:cxn ang="0">
                <a:pos x="44" y="18"/>
              </a:cxn>
              <a:cxn ang="0">
                <a:pos x="44" y="22"/>
              </a:cxn>
              <a:cxn ang="0">
                <a:pos x="44" y="22"/>
              </a:cxn>
              <a:cxn ang="0">
                <a:pos x="42" y="28"/>
              </a:cxn>
              <a:cxn ang="0">
                <a:pos x="40" y="30"/>
              </a:cxn>
              <a:cxn ang="0">
                <a:pos x="36" y="32"/>
              </a:cxn>
              <a:cxn ang="0">
                <a:pos x="36" y="32"/>
              </a:cxn>
            </a:cxnLst>
            <a:rect l="0" t="0" r="r" b="b"/>
            <a:pathLst>
              <a:path w="60" h="74">
                <a:moveTo>
                  <a:pt x="44" y="38"/>
                </a:moveTo>
                <a:lnTo>
                  <a:pt x="44" y="38"/>
                </a:lnTo>
                <a:lnTo>
                  <a:pt x="50" y="36"/>
                </a:lnTo>
                <a:lnTo>
                  <a:pt x="54" y="32"/>
                </a:lnTo>
                <a:lnTo>
                  <a:pt x="58" y="28"/>
                </a:lnTo>
                <a:lnTo>
                  <a:pt x="60" y="18"/>
                </a:lnTo>
                <a:lnTo>
                  <a:pt x="60" y="18"/>
                </a:lnTo>
                <a:lnTo>
                  <a:pt x="56" y="10"/>
                </a:lnTo>
                <a:lnTo>
                  <a:pt x="52" y="4"/>
                </a:lnTo>
                <a:lnTo>
                  <a:pt x="44" y="2"/>
                </a:lnTo>
                <a:lnTo>
                  <a:pt x="36" y="0"/>
                </a:lnTo>
                <a:lnTo>
                  <a:pt x="36" y="0"/>
                </a:lnTo>
                <a:lnTo>
                  <a:pt x="0" y="0"/>
                </a:lnTo>
                <a:lnTo>
                  <a:pt x="0" y="74"/>
                </a:lnTo>
                <a:lnTo>
                  <a:pt x="16" y="74"/>
                </a:lnTo>
                <a:lnTo>
                  <a:pt x="16" y="44"/>
                </a:lnTo>
                <a:lnTo>
                  <a:pt x="16" y="44"/>
                </a:lnTo>
                <a:lnTo>
                  <a:pt x="34" y="44"/>
                </a:lnTo>
                <a:lnTo>
                  <a:pt x="34" y="44"/>
                </a:lnTo>
                <a:lnTo>
                  <a:pt x="38" y="46"/>
                </a:lnTo>
                <a:lnTo>
                  <a:pt x="40" y="50"/>
                </a:lnTo>
                <a:lnTo>
                  <a:pt x="44" y="60"/>
                </a:lnTo>
                <a:lnTo>
                  <a:pt x="44" y="70"/>
                </a:lnTo>
                <a:lnTo>
                  <a:pt x="44" y="74"/>
                </a:lnTo>
                <a:lnTo>
                  <a:pt x="46" y="74"/>
                </a:lnTo>
                <a:lnTo>
                  <a:pt x="60" y="74"/>
                </a:lnTo>
                <a:lnTo>
                  <a:pt x="60" y="74"/>
                </a:lnTo>
                <a:lnTo>
                  <a:pt x="58" y="64"/>
                </a:lnTo>
                <a:lnTo>
                  <a:pt x="58" y="54"/>
                </a:lnTo>
                <a:lnTo>
                  <a:pt x="56" y="48"/>
                </a:lnTo>
                <a:lnTo>
                  <a:pt x="54" y="44"/>
                </a:lnTo>
                <a:lnTo>
                  <a:pt x="50" y="40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36" y="32"/>
                </a:moveTo>
                <a:lnTo>
                  <a:pt x="36" y="32"/>
                </a:lnTo>
                <a:lnTo>
                  <a:pt x="16" y="32"/>
                </a:lnTo>
                <a:lnTo>
                  <a:pt x="16" y="12"/>
                </a:lnTo>
                <a:lnTo>
                  <a:pt x="16" y="12"/>
                </a:lnTo>
                <a:lnTo>
                  <a:pt x="36" y="12"/>
                </a:lnTo>
                <a:lnTo>
                  <a:pt x="36" y="12"/>
                </a:lnTo>
                <a:lnTo>
                  <a:pt x="42" y="16"/>
                </a:lnTo>
                <a:lnTo>
                  <a:pt x="44" y="18"/>
                </a:lnTo>
                <a:lnTo>
                  <a:pt x="44" y="22"/>
                </a:lnTo>
                <a:lnTo>
                  <a:pt x="44" y="22"/>
                </a:lnTo>
                <a:lnTo>
                  <a:pt x="42" y="28"/>
                </a:lnTo>
                <a:lnTo>
                  <a:pt x="40" y="30"/>
                </a:lnTo>
                <a:lnTo>
                  <a:pt x="36" y="32"/>
                </a:lnTo>
                <a:lnTo>
                  <a:pt x="36" y="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8" name="Freeform 434"/>
          <p:cNvSpPr>
            <a:spLocks/>
          </p:cNvSpPr>
          <p:nvPr/>
        </p:nvSpPr>
        <p:spPr bwMode="gray">
          <a:xfrm>
            <a:off x="8901113" y="736600"/>
            <a:ext cx="44450" cy="5556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8" y="70"/>
              </a:cxn>
              <a:cxn ang="0">
                <a:pos x="18" y="76"/>
              </a:cxn>
              <a:cxn ang="0">
                <a:pos x="32" y="78"/>
              </a:cxn>
              <a:cxn ang="0">
                <a:pos x="46" y="78"/>
              </a:cxn>
              <a:cxn ang="0">
                <a:pos x="58" y="68"/>
              </a:cxn>
              <a:cxn ang="0">
                <a:pos x="64" y="60"/>
              </a:cxn>
              <a:cxn ang="0">
                <a:pos x="64" y="54"/>
              </a:cxn>
              <a:cxn ang="0">
                <a:pos x="56" y="40"/>
              </a:cxn>
              <a:cxn ang="0">
                <a:pos x="42" y="34"/>
              </a:cxn>
              <a:cxn ang="0">
                <a:pos x="20" y="26"/>
              </a:cxn>
              <a:cxn ang="0">
                <a:pos x="18" y="22"/>
              </a:cxn>
              <a:cxn ang="0">
                <a:pos x="22" y="14"/>
              </a:cxn>
              <a:cxn ang="0">
                <a:pos x="34" y="12"/>
              </a:cxn>
              <a:cxn ang="0">
                <a:pos x="40" y="12"/>
              </a:cxn>
              <a:cxn ang="0">
                <a:pos x="46" y="20"/>
              </a:cxn>
              <a:cxn ang="0">
                <a:pos x="62" y="24"/>
              </a:cxn>
              <a:cxn ang="0">
                <a:pos x="62" y="18"/>
              </a:cxn>
              <a:cxn ang="0">
                <a:pos x="54" y="6"/>
              </a:cxn>
              <a:cxn ang="0">
                <a:pos x="42" y="0"/>
              </a:cxn>
              <a:cxn ang="0">
                <a:pos x="32" y="0"/>
              </a:cxn>
              <a:cxn ang="0">
                <a:pos x="10" y="8"/>
              </a:cxn>
              <a:cxn ang="0">
                <a:pos x="4" y="24"/>
              </a:cxn>
              <a:cxn ang="0">
                <a:pos x="6" y="32"/>
              </a:cxn>
              <a:cxn ang="0">
                <a:pos x="18" y="42"/>
              </a:cxn>
              <a:cxn ang="0">
                <a:pos x="42" y="48"/>
              </a:cxn>
              <a:cxn ang="0">
                <a:pos x="48" y="56"/>
              </a:cxn>
              <a:cxn ang="0">
                <a:pos x="46" y="62"/>
              </a:cxn>
              <a:cxn ang="0">
                <a:pos x="38" y="66"/>
              </a:cxn>
              <a:cxn ang="0">
                <a:pos x="32" y="66"/>
              </a:cxn>
              <a:cxn ang="0">
                <a:pos x="20" y="62"/>
              </a:cxn>
              <a:cxn ang="0">
                <a:pos x="16" y="54"/>
              </a:cxn>
              <a:cxn ang="0">
                <a:pos x="0" y="54"/>
              </a:cxn>
            </a:cxnLst>
            <a:rect l="0" t="0" r="r" b="b"/>
            <a:pathLst>
              <a:path w="64" h="78">
                <a:moveTo>
                  <a:pt x="0" y="54"/>
                </a:moveTo>
                <a:lnTo>
                  <a:pt x="0" y="54"/>
                </a:lnTo>
                <a:lnTo>
                  <a:pt x="2" y="62"/>
                </a:lnTo>
                <a:lnTo>
                  <a:pt x="8" y="70"/>
                </a:lnTo>
                <a:lnTo>
                  <a:pt x="12" y="74"/>
                </a:lnTo>
                <a:lnTo>
                  <a:pt x="18" y="76"/>
                </a:lnTo>
                <a:lnTo>
                  <a:pt x="24" y="78"/>
                </a:lnTo>
                <a:lnTo>
                  <a:pt x="32" y="78"/>
                </a:lnTo>
                <a:lnTo>
                  <a:pt x="32" y="78"/>
                </a:lnTo>
                <a:lnTo>
                  <a:pt x="46" y="78"/>
                </a:lnTo>
                <a:lnTo>
                  <a:pt x="54" y="72"/>
                </a:lnTo>
                <a:lnTo>
                  <a:pt x="58" y="68"/>
                </a:lnTo>
                <a:lnTo>
                  <a:pt x="62" y="64"/>
                </a:lnTo>
                <a:lnTo>
                  <a:pt x="64" y="60"/>
                </a:lnTo>
                <a:lnTo>
                  <a:pt x="64" y="54"/>
                </a:lnTo>
                <a:lnTo>
                  <a:pt x="64" y="54"/>
                </a:lnTo>
                <a:lnTo>
                  <a:pt x="62" y="46"/>
                </a:lnTo>
                <a:lnTo>
                  <a:pt x="56" y="40"/>
                </a:lnTo>
                <a:lnTo>
                  <a:pt x="50" y="36"/>
                </a:lnTo>
                <a:lnTo>
                  <a:pt x="42" y="34"/>
                </a:lnTo>
                <a:lnTo>
                  <a:pt x="26" y="28"/>
                </a:lnTo>
                <a:lnTo>
                  <a:pt x="20" y="26"/>
                </a:lnTo>
                <a:lnTo>
                  <a:pt x="18" y="22"/>
                </a:lnTo>
                <a:lnTo>
                  <a:pt x="18" y="22"/>
                </a:lnTo>
                <a:lnTo>
                  <a:pt x="20" y="18"/>
                </a:lnTo>
                <a:lnTo>
                  <a:pt x="22" y="14"/>
                </a:lnTo>
                <a:lnTo>
                  <a:pt x="26" y="12"/>
                </a:lnTo>
                <a:lnTo>
                  <a:pt x="34" y="12"/>
                </a:lnTo>
                <a:lnTo>
                  <a:pt x="34" y="12"/>
                </a:lnTo>
                <a:lnTo>
                  <a:pt x="40" y="12"/>
                </a:lnTo>
                <a:lnTo>
                  <a:pt x="44" y="16"/>
                </a:lnTo>
                <a:lnTo>
                  <a:pt x="46" y="20"/>
                </a:lnTo>
                <a:lnTo>
                  <a:pt x="48" y="24"/>
                </a:lnTo>
                <a:lnTo>
                  <a:pt x="62" y="24"/>
                </a:lnTo>
                <a:lnTo>
                  <a:pt x="62" y="24"/>
                </a:lnTo>
                <a:lnTo>
                  <a:pt x="62" y="18"/>
                </a:lnTo>
                <a:lnTo>
                  <a:pt x="58" y="10"/>
                </a:lnTo>
                <a:lnTo>
                  <a:pt x="54" y="6"/>
                </a:lnTo>
                <a:lnTo>
                  <a:pt x="48" y="2"/>
                </a:lnTo>
                <a:lnTo>
                  <a:pt x="42" y="0"/>
                </a:lnTo>
                <a:lnTo>
                  <a:pt x="32" y="0"/>
                </a:ln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4" y="16"/>
                </a:lnTo>
                <a:lnTo>
                  <a:pt x="4" y="24"/>
                </a:lnTo>
                <a:lnTo>
                  <a:pt x="4" y="24"/>
                </a:lnTo>
                <a:lnTo>
                  <a:pt x="6" y="32"/>
                </a:lnTo>
                <a:lnTo>
                  <a:pt x="10" y="38"/>
                </a:lnTo>
                <a:lnTo>
                  <a:pt x="18" y="42"/>
                </a:lnTo>
                <a:lnTo>
                  <a:pt x="26" y="44"/>
                </a:lnTo>
                <a:lnTo>
                  <a:pt x="42" y="48"/>
                </a:lnTo>
                <a:lnTo>
                  <a:pt x="46" y="52"/>
                </a:lnTo>
                <a:lnTo>
                  <a:pt x="48" y="56"/>
                </a:lnTo>
                <a:lnTo>
                  <a:pt x="48" y="56"/>
                </a:lnTo>
                <a:lnTo>
                  <a:pt x="46" y="62"/>
                </a:lnTo>
                <a:lnTo>
                  <a:pt x="42" y="64"/>
                </a:lnTo>
                <a:lnTo>
                  <a:pt x="38" y="66"/>
                </a:lnTo>
                <a:lnTo>
                  <a:pt x="32" y="66"/>
                </a:lnTo>
                <a:lnTo>
                  <a:pt x="32" y="66"/>
                </a:lnTo>
                <a:lnTo>
                  <a:pt x="24" y="66"/>
                </a:lnTo>
                <a:lnTo>
                  <a:pt x="20" y="62"/>
                </a:lnTo>
                <a:lnTo>
                  <a:pt x="16" y="58"/>
                </a:lnTo>
                <a:lnTo>
                  <a:pt x="16" y="54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59" name="Text Box 435"/>
          <p:cNvSpPr txBox="1">
            <a:spLocks noChangeArrowheads="1"/>
          </p:cNvSpPr>
          <p:nvPr/>
        </p:nvSpPr>
        <p:spPr bwMode="gray">
          <a:xfrm>
            <a:off x="8502650" y="6573838"/>
            <a:ext cx="631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E632B238-CF0C-4EBA-91F9-3471B1D73F5A}" type="slidenum">
              <a:rPr lang="en-GB" sz="1200">
                <a:solidFill>
                  <a:schemeClr val="hlink"/>
                </a:solidFill>
                <a:latin typeface="Arial" pitchFamily="34" charset="0"/>
              </a:rPr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‹Nº›</a:t>
            </a:fld>
            <a:endParaRPr lang="en-GB" sz="120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466" name="Rectangle 442"/>
          <p:cNvSpPr>
            <a:spLocks noChangeArrowheads="1"/>
          </p:cNvSpPr>
          <p:nvPr/>
        </p:nvSpPr>
        <p:spPr bwMode="gray">
          <a:xfrm flipH="1">
            <a:off x="682625" y="6550025"/>
            <a:ext cx="8461375" cy="22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1F0E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1474" name="Rectangle 4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9638" y="6613525"/>
            <a:ext cx="7688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buFontTx/>
              <a:buNone/>
              <a:defRPr sz="1000" b="1">
                <a:solidFill>
                  <a:schemeClr val="hlink"/>
                </a:solidFill>
              </a:defRPr>
            </a:lvl1pPr>
          </a:lstStyle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</p:sldLayoutIdLst>
  <p:transition advClick="0"/>
  <p:timing>
    <p:tnLst>
      <p:par>
        <p:cTn id="1" dur="indefinite" restart="never" nodeType="tmRoot"/>
      </p:par>
    </p:tnLst>
  </p:timing>
  <p:hf sldNum="0" hdr="0" dt="0"/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pitchFamily="34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pitchFamily="34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pitchFamily="34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pitchFamily="34" charset="0"/>
        </a:defRPr>
      </a:lvl5pPr>
      <a:lvl6pPr marL="9144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pitchFamily="34" charset="0"/>
        </a:defRPr>
      </a:lvl6pPr>
      <a:lvl7pPr marL="13716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pitchFamily="34" charset="0"/>
        </a:defRPr>
      </a:lvl7pPr>
      <a:lvl8pPr marL="18288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pitchFamily="34" charset="0"/>
        </a:defRPr>
      </a:lvl8pPr>
      <a:lvl9pPr marL="22860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174625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860425" indent="-288925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1413" indent="-279400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457325" indent="-314325" algn="l" rtl="0" eaLnBrk="0" fontAlgn="base" hangingPunct="0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14525" indent="-314325" algn="l" rtl="0" fontAlgn="base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371725" indent="-314325" algn="l" rtl="0" fontAlgn="base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28925" indent="-314325" algn="l" rtl="0" fontAlgn="base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286125" indent="-314325" algn="l" rtl="0" fontAlgn="base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43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fld id="{BF5E141B-EAE7-4711-8901-2CFDE7E6DC79}" type="datetime1">
              <a:rPr lang="en-US"/>
              <a:pPr/>
              <a:t>2/27/2013</a:t>
            </a:fld>
            <a:endParaRPr lang="en-US"/>
          </a:p>
        </p:txBody>
      </p:sp>
      <p:sp>
        <p:nvSpPr>
          <p:cNvPr id="143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43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C6F2450-D392-4DF7-9BC9-6A7E78261D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3"/>
          <p:cNvSpPr txBox="1">
            <a:spLocks noChangeArrowheads="1"/>
          </p:cNvSpPr>
          <p:nvPr/>
        </p:nvSpPr>
        <p:spPr bwMode="auto">
          <a:xfrm>
            <a:off x="554038" y="3233391"/>
            <a:ext cx="84248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 i="1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GNL: </a:t>
            </a:r>
            <a:r>
              <a:rPr lang="es-ES" sz="3200" b="1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COMBUSTIBLE MARINO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1800" b="1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1800" b="1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Clúster Marítimo; ENCUENTROS EN LA MAR: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1800" b="1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Aplicaciones del GNL en la Operación de Buques.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1800" b="1" i="1" dirty="0" smtClean="0">
              <a:solidFill>
                <a:srgbClr val="B0002D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1800" b="1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BUREAU VERITAS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1800" b="1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Madrid 27 de febrero de 2013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1800" b="1" i="1" dirty="0" smtClean="0">
              <a:solidFill>
                <a:srgbClr val="B0002D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b="1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Montserrat ESPIN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b="1" i="1" dirty="0">
              <a:solidFill>
                <a:srgbClr val="B0002D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5123" name="Image 92" descr="BV_logo_SG_RVB_E-b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519738"/>
            <a:ext cx="35464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GN: BUQUES.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-2" r="-110" b="39415"/>
          <a:stretch>
            <a:fillRect/>
          </a:stretch>
        </p:blipFill>
        <p:spPr bwMode="gray">
          <a:xfrm>
            <a:off x="233363" y="4560888"/>
            <a:ext cx="4216400" cy="137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055"/>
          <a:stretch>
            <a:fillRect/>
          </a:stretch>
        </p:blipFill>
        <p:spPr bwMode="auto">
          <a:xfrm>
            <a:off x="233363" y="2533650"/>
            <a:ext cx="4216400" cy="186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gray">
          <a:xfrm>
            <a:off x="233363" y="898525"/>
            <a:ext cx="4216400" cy="160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es-ES" sz="16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es-ES" sz="1400" b="1" dirty="0" smtClean="0">
                <a:latin typeface="Century Gothic" pitchFamily="34" charset="0"/>
                <a:ea typeface="ＭＳ Ｐゴシック" pitchFamily="34" charset="-128"/>
              </a:rPr>
              <a:t>BV ha estado presente en varios proyectos de diseño de buques de suministro de GN (</a:t>
            </a:r>
            <a:r>
              <a:rPr lang="es-ES" sz="1400" b="1" dirty="0" smtClean="0">
                <a:solidFill>
                  <a:schemeClr val="hlink"/>
                </a:solidFill>
                <a:latin typeface="Century Gothic" pitchFamily="34" charset="0"/>
                <a:ea typeface="ＭＳ Ｐゴシック" pitchFamily="34" charset="-128"/>
              </a:rPr>
              <a:t>LNG</a:t>
            </a:r>
            <a:r>
              <a:rPr lang="es-ES" sz="1400" b="1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s-ES" sz="1400" b="1" dirty="0" smtClean="0">
                <a:solidFill>
                  <a:schemeClr val="hlink"/>
                </a:solidFill>
                <a:latin typeface="Century Gothic" pitchFamily="34" charset="0"/>
                <a:ea typeface="ＭＳ Ｐゴシック" pitchFamily="34" charset="-128"/>
              </a:rPr>
              <a:t>bunker </a:t>
            </a:r>
            <a:r>
              <a:rPr lang="es-ES" sz="1400" b="1" dirty="0" err="1" smtClean="0">
                <a:solidFill>
                  <a:schemeClr val="hlink"/>
                </a:solidFill>
                <a:latin typeface="Century Gothic" pitchFamily="34" charset="0"/>
                <a:ea typeface="ＭＳ Ｐゴシック" pitchFamily="34" charset="-128"/>
              </a:rPr>
              <a:t>vessel</a:t>
            </a:r>
            <a:r>
              <a:rPr lang="es-ES" sz="1400" b="1" dirty="0" smtClean="0">
                <a:latin typeface="Century Gothic" pitchFamily="34" charset="0"/>
                <a:ea typeface="ＭＳ Ｐゴシック" pitchFamily="34" charset="-128"/>
              </a:rPr>
              <a:t>) :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 3,000 m</a:t>
            </a:r>
            <a:r>
              <a:rPr lang="es-ES" sz="1400" baseline="30000" dirty="0" smtClean="0">
                <a:latin typeface="Century Gothic" pitchFamily="34" charset="0"/>
                <a:ea typeface="ＭＳ Ｐゴシック" pitchFamily="34" charset="-128"/>
              </a:rPr>
              <a:t>3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 5,000 m</a:t>
            </a:r>
            <a:r>
              <a:rPr lang="es-ES" sz="1400" baseline="30000" dirty="0" smtClean="0">
                <a:latin typeface="Century Gothic" pitchFamily="34" charset="0"/>
                <a:ea typeface="ＭＳ Ｐゴシック" pitchFamily="34" charset="-128"/>
              </a:rPr>
              <a:t>3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 6,500 m</a:t>
            </a:r>
            <a:r>
              <a:rPr lang="es-ES" sz="1400" baseline="30000" dirty="0" smtClean="0">
                <a:latin typeface="Century Gothic" pitchFamily="34" charset="0"/>
                <a:ea typeface="ＭＳ Ｐゴシック" pitchFamily="34" charset="-128"/>
              </a:rPr>
              <a:t>3</a:t>
            </a:r>
            <a:endParaRPr lang="es-ES" sz="1400" baseline="30000" dirty="0"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79925" y="5408613"/>
            <a:ext cx="42418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gray">
          <a:xfrm>
            <a:off x="4475162" y="908050"/>
            <a:ext cx="4427297" cy="40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40000"/>
              </a:spcBef>
              <a:buClr>
                <a:schemeClr val="hlink"/>
              </a:buClr>
            </a:pPr>
            <a:r>
              <a:rPr lang="es-ES" sz="16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es-ES" sz="1400" b="1" dirty="0" smtClean="0">
                <a:latin typeface="Century Gothic" pitchFamily="34" charset="0"/>
                <a:ea typeface="ＭＳ Ｐゴシック" pitchFamily="34" charset="-128"/>
              </a:rPr>
              <a:t>Características Clave:</a:t>
            </a:r>
          </a:p>
          <a:p>
            <a:pPr algn="l">
              <a:spcBef>
                <a:spcPct val="4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 Posibilidad de manejar tanques de tipo C cilíndricos</a:t>
            </a:r>
          </a:p>
          <a:p>
            <a:pPr algn="l">
              <a:spcBef>
                <a:spcPct val="4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 Buenas características medioambientales (propulsión dual)</a:t>
            </a:r>
          </a:p>
          <a:p>
            <a:pPr algn="l">
              <a:spcBef>
                <a:spcPct val="4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 Gran </a:t>
            </a: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maniobrabilidad (dobles hélices azimutales y hélice de proa)</a:t>
            </a:r>
          </a:p>
          <a:p>
            <a:pPr algn="l">
              <a:spcBef>
                <a:spcPct val="4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 Medidas para reducir el ruido y las vibraciones</a:t>
            </a:r>
          </a:p>
          <a:p>
            <a:pPr algn="l">
              <a:spcBef>
                <a:spcPct val="4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 Manejo seguro y fácil de los equipos bunker (brazo teledirigido de carga / </a:t>
            </a:r>
            <a:r>
              <a:rPr lang="es-ES" sz="1400" dirty="0" err="1" smtClean="0">
                <a:latin typeface="Century Gothic" pitchFamily="34" charset="0"/>
                <a:ea typeface="ＭＳ Ｐゴシック" pitchFamily="34" charset="-128"/>
              </a:rPr>
              <a:t>bunkering</a:t>
            </a: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)</a:t>
            </a:r>
          </a:p>
          <a:p>
            <a:pPr algn="l">
              <a:spcBef>
                <a:spcPct val="4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 Brazo de carga equipado con desconexión rápida.</a:t>
            </a:r>
          </a:p>
          <a:p>
            <a:pPr algn="l">
              <a:spcBef>
                <a:spcPct val="40000"/>
              </a:spcBef>
              <a:buClr>
                <a:schemeClr val="accent1"/>
              </a:buClr>
              <a:buSzPct val="80000"/>
            </a:pPr>
            <a:r>
              <a:rPr lang="es-ES" sz="1400" dirty="0" smtClean="0">
                <a:latin typeface="Century Gothic" pitchFamily="34" charset="0"/>
                <a:ea typeface="ＭＳ Ｐゴシック" pitchFamily="34" charset="-128"/>
              </a:rPr>
              <a:t> Configuración de carga flexible a cambios para mezclar  cargas en línea con los mercados cambiantes en las etapas iniciales (es decir, combustibles del transporte múltiples)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None/>
            </a:pPr>
            <a:endParaRPr lang="es-ES" sz="1400" baseline="30000" dirty="0">
              <a:latin typeface="Century Gothic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0231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GN: BUQUES.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0975" y="869262"/>
            <a:ext cx="3838575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1</a:t>
            </a:r>
            <a:r>
              <a:rPr lang="fr-FR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0,000 m</a:t>
            </a:r>
            <a:r>
              <a:rPr lang="fr-FR" altLang="fr-FR" sz="1200" b="1" baseline="30000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3 </a:t>
            </a:r>
            <a:r>
              <a:rPr lang="en-US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LNG </a:t>
            </a:r>
            <a:r>
              <a:rPr lang="fr-FR" altLang="fr-FR" sz="1200" b="1" dirty="0" err="1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storage</a:t>
            </a:r>
            <a:r>
              <a:rPr lang="fr-FR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 barge </a:t>
            </a:r>
            <a:r>
              <a:rPr lang="fr-FR" altLang="fr-FR" sz="1200" b="1" dirty="0" smtClean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(</a:t>
            </a:r>
            <a:r>
              <a:rPr lang="fr-FR" altLang="fr-FR" sz="1200" b="1" dirty="0" err="1" smtClean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autopropulsada</a:t>
            </a:r>
            <a:r>
              <a:rPr lang="fr-FR" altLang="fr-FR" sz="1200" b="1" dirty="0" smtClean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)</a:t>
            </a:r>
            <a:endParaRPr lang="en-GB" altLang="fr-FR" sz="1200" b="1" dirty="0">
              <a:solidFill>
                <a:srgbClr val="A4002B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326313" y="5135563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1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12,000 m</a:t>
            </a:r>
            <a:r>
              <a:rPr lang="fr-FR" altLang="fr-FR" sz="1200" b="1" baseline="3000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3</a:t>
            </a:r>
            <a:r>
              <a:rPr lang="fr-FR" altLang="fr-FR" sz="1200" b="1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altLang="fr-FR" sz="1200" b="1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LNG</a:t>
            </a:r>
            <a:r>
              <a:rPr lang="fr-FR" altLang="fr-FR" sz="1200" b="1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 storage barge (assisted propulsion / articulated tug)</a:t>
            </a:r>
            <a:endParaRPr lang="en-GB" altLang="fr-FR" sz="1200" b="1">
              <a:solidFill>
                <a:srgbClr val="A4002B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gray">
          <a:xfrm>
            <a:off x="4919784" y="3018778"/>
            <a:ext cx="4094162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hlink"/>
              </a:buClr>
            </a:pPr>
            <a:r>
              <a:rPr lang="es-ES" sz="16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es-ES" sz="1600" b="1" dirty="0" smtClean="0">
                <a:latin typeface="Century Gothic" pitchFamily="34" charset="0"/>
                <a:ea typeface="ＭＳ Ｐゴシック" pitchFamily="34" charset="-128"/>
              </a:rPr>
              <a:t>Características Clave:</a:t>
            </a: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sz="1600" dirty="0" smtClean="0">
                <a:latin typeface="Century Gothic" pitchFamily="34" charset="0"/>
                <a:ea typeface="ＭＳ Ｐゴシック" pitchFamily="34" charset="-128"/>
              </a:rPr>
              <a:t> No-autopropulsada/propulsada o con propulsión asistida. </a:t>
            </a: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dirty="0" smtClean="0">
                <a:latin typeface="Century Gothic" pitchFamily="34" charset="0"/>
                <a:ea typeface="ＭＳ Ｐゴシック" pitchFamily="34" charset="-128"/>
              </a:rPr>
              <a:t>Capacidad de almacenaje adaptada a los requerimientos de consumo.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64150" y="1084199"/>
            <a:ext cx="33004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27600" y="869950"/>
            <a:ext cx="3933825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20</a:t>
            </a:r>
            <a:r>
              <a:rPr lang="en-US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,</a:t>
            </a:r>
            <a:r>
              <a:rPr lang="fr-FR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000 m</a:t>
            </a:r>
            <a:r>
              <a:rPr lang="fr-FR" altLang="fr-FR" sz="1200" b="1" baseline="30000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3</a:t>
            </a:r>
            <a:r>
              <a:rPr lang="fr-FR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LNG </a:t>
            </a:r>
            <a:r>
              <a:rPr lang="fr-FR" altLang="fr-FR" sz="1200" b="1" dirty="0" err="1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storage</a:t>
            </a:r>
            <a:r>
              <a:rPr lang="fr-FR" altLang="fr-FR" sz="1200" b="1" dirty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 barge (</a:t>
            </a:r>
            <a:r>
              <a:rPr lang="fr-FR" altLang="fr-FR" sz="1200" b="1" dirty="0" smtClean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no-</a:t>
            </a:r>
            <a:r>
              <a:rPr lang="fr-FR" altLang="fr-FR" sz="1200" b="1" dirty="0" err="1" smtClean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propulsada</a:t>
            </a:r>
            <a:r>
              <a:rPr lang="fr-FR" altLang="fr-FR" sz="1200" b="1" dirty="0" smtClean="0">
                <a:solidFill>
                  <a:srgbClr val="A4002B"/>
                </a:solidFill>
                <a:latin typeface="Century Gothic" pitchFamily="34" charset="0"/>
                <a:ea typeface="ＭＳ Ｐゴシック" pitchFamily="34" charset="-128"/>
              </a:rPr>
              <a:t>)</a:t>
            </a:r>
            <a:endParaRPr lang="en-GB" altLang="fr-FR" sz="1200" b="1" dirty="0">
              <a:solidFill>
                <a:srgbClr val="A4002B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5114" y="1071933"/>
            <a:ext cx="3987710" cy="160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1150" y="4911725"/>
            <a:ext cx="6888163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gray">
          <a:xfrm>
            <a:off x="177799" y="2722238"/>
            <a:ext cx="4540849" cy="21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hlink"/>
              </a:buClr>
            </a:pPr>
            <a:r>
              <a:rPr lang="es-ES" sz="16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es-ES" sz="1600" b="1" dirty="0" smtClean="0">
                <a:latin typeface="Century Gothic" pitchFamily="34" charset="0"/>
                <a:ea typeface="ＭＳ Ｐゴシック" pitchFamily="34" charset="-128"/>
              </a:rPr>
              <a:t>BV ha estado involucrado en varios proyectos de buques de almacenamiento de GN (</a:t>
            </a:r>
            <a:r>
              <a:rPr lang="es-ES" sz="1600" b="1" dirty="0" smtClean="0">
                <a:solidFill>
                  <a:schemeClr val="hlink"/>
                </a:solidFill>
                <a:latin typeface="Century Gothic" pitchFamily="34" charset="0"/>
                <a:ea typeface="ＭＳ Ｐゴシック" pitchFamily="34" charset="-128"/>
              </a:rPr>
              <a:t>LNG</a:t>
            </a:r>
            <a:r>
              <a:rPr lang="es-ES" sz="1600" b="1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s-ES" sz="1600" b="1" dirty="0" err="1" smtClean="0">
                <a:solidFill>
                  <a:schemeClr val="hlink"/>
                </a:solidFill>
                <a:latin typeface="Century Gothic" pitchFamily="34" charset="0"/>
                <a:ea typeface="ＭＳ Ｐゴシック" pitchFamily="34" charset="-128"/>
              </a:rPr>
              <a:t>storage</a:t>
            </a:r>
            <a:r>
              <a:rPr lang="es-ES" sz="1600" b="1" dirty="0" smtClean="0">
                <a:solidFill>
                  <a:schemeClr val="hlink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s-ES" sz="1600" b="1" dirty="0" err="1" smtClean="0">
                <a:solidFill>
                  <a:schemeClr val="hlink"/>
                </a:solidFill>
                <a:latin typeface="Century Gothic" pitchFamily="34" charset="0"/>
                <a:ea typeface="ＭＳ Ｐゴシック" pitchFamily="34" charset="-128"/>
              </a:rPr>
              <a:t>barge</a:t>
            </a:r>
            <a:r>
              <a:rPr lang="es-ES" b="1" dirty="0" smtClean="0">
                <a:latin typeface="Century Gothic" pitchFamily="34" charset="0"/>
                <a:ea typeface="ＭＳ Ｐゴシック" pitchFamily="34" charset="-128"/>
              </a:rPr>
              <a:t>):</a:t>
            </a:r>
            <a:endParaRPr lang="es-ES" sz="1600" b="1" dirty="0" smtClean="0">
              <a:latin typeface="Century Gothic" pitchFamily="34" charset="0"/>
              <a:ea typeface="ＭＳ Ｐゴシック" pitchFamily="34" charset="-128"/>
            </a:endParaRPr>
          </a:p>
          <a:p>
            <a:pPr algn="just"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sz="1600" dirty="0" smtClean="0">
                <a:latin typeface="Century Gothic" pitchFamily="34" charset="0"/>
                <a:ea typeface="ＭＳ Ｐゴシック" pitchFamily="34" charset="-128"/>
              </a:rPr>
              <a:t> 4,000 m</a:t>
            </a:r>
            <a:r>
              <a:rPr lang="es-ES" sz="1600" baseline="30000" dirty="0" smtClean="0">
                <a:latin typeface="Century Gothic" pitchFamily="34" charset="0"/>
                <a:ea typeface="ＭＳ Ｐゴシック" pitchFamily="34" charset="-128"/>
              </a:rPr>
              <a:t>3</a:t>
            </a:r>
          </a:p>
          <a:p>
            <a:pPr algn="just"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sz="1600" dirty="0" smtClean="0">
                <a:latin typeface="Century Gothic" pitchFamily="34" charset="0"/>
                <a:ea typeface="ＭＳ Ｐゴシック" pitchFamily="34" charset="-128"/>
              </a:rPr>
              <a:t> 10,000 m</a:t>
            </a:r>
            <a:r>
              <a:rPr lang="es-ES" sz="1600" baseline="30000" dirty="0" smtClean="0">
                <a:latin typeface="Century Gothic" pitchFamily="34" charset="0"/>
                <a:ea typeface="ＭＳ Ｐゴシック" pitchFamily="34" charset="-128"/>
              </a:rPr>
              <a:t>3</a:t>
            </a:r>
          </a:p>
          <a:p>
            <a:pPr algn="just"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sz="1600" dirty="0" smtClean="0">
                <a:latin typeface="Century Gothic" pitchFamily="34" charset="0"/>
                <a:ea typeface="ＭＳ Ｐゴシック" pitchFamily="34" charset="-128"/>
              </a:rPr>
              <a:t> 12,000 m</a:t>
            </a:r>
            <a:r>
              <a:rPr lang="es-ES" sz="1600" baseline="30000" dirty="0" smtClean="0">
                <a:latin typeface="Century Gothic" pitchFamily="34" charset="0"/>
                <a:ea typeface="ＭＳ Ｐゴシック" pitchFamily="34" charset="-128"/>
              </a:rPr>
              <a:t>3</a:t>
            </a:r>
          </a:p>
          <a:p>
            <a:pPr algn="just"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s-ES" sz="1600" dirty="0" smtClean="0">
                <a:latin typeface="Century Gothic" pitchFamily="34" charset="0"/>
                <a:ea typeface="ＭＳ Ｐゴシック" pitchFamily="34" charset="-128"/>
              </a:rPr>
              <a:t> 20,000 m</a:t>
            </a:r>
            <a:r>
              <a:rPr lang="es-ES" sz="1600" baseline="30000" dirty="0" smtClean="0">
                <a:latin typeface="Century Gothic" pitchFamily="34" charset="0"/>
                <a:ea typeface="ＭＳ Ｐゴシック" pitchFamily="34" charset="-128"/>
              </a:rPr>
              <a:t>3</a:t>
            </a:r>
            <a:endParaRPr lang="es-ES" sz="1600" baseline="30000" dirty="0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gray">
          <a:xfrm>
            <a:off x="0" y="4819650"/>
            <a:ext cx="9144000" cy="1684338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981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</a:t>
            </a:r>
            <a:r>
              <a:rPr lang="es-ES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GN</a:t>
            </a:r>
            <a:endParaRPr lang="es-ES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3" descr="MSC0911073_Ship_MSC_Splend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874713"/>
            <a:ext cx="2205038" cy="328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255588" y="893763"/>
            <a:ext cx="4121150" cy="283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s-ES" dirty="0" err="1" smtClean="0">
                <a:latin typeface="+mn-lt"/>
              </a:rPr>
              <a:t>Ferries</a:t>
            </a:r>
            <a:r>
              <a:rPr lang="es-ES" dirty="0" smtClean="0">
                <a:latin typeface="+mn-lt"/>
              </a:rPr>
              <a:t> para operación continua con motores alimentados a gas.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s-ES" dirty="0" smtClean="0">
                <a:latin typeface="+mn-lt"/>
              </a:rPr>
              <a:t>Buques Crucero diseñados para funcionar con motores a gas en puerto.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s-ES" dirty="0" smtClean="0">
                <a:latin typeface="+mn-lt"/>
              </a:rPr>
              <a:t>Petroleros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s-ES" dirty="0" smtClean="0">
                <a:latin typeface="+mn-lt"/>
              </a:rPr>
              <a:t>Revisión de un buque de almacenamiento de gas (LNG bunker </a:t>
            </a:r>
            <a:r>
              <a:rPr lang="es-ES" dirty="0" err="1" smtClean="0">
                <a:latin typeface="+mn-lt"/>
              </a:rPr>
              <a:t>ship</a:t>
            </a:r>
            <a:r>
              <a:rPr lang="es-ES" dirty="0" smtClean="0">
                <a:latin typeface="+mn-lt"/>
              </a:rPr>
              <a:t>).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s-ES" dirty="0" smtClean="0">
                <a:latin typeface="+mn-lt"/>
              </a:rPr>
              <a:t>Asistencia </a:t>
            </a:r>
            <a:r>
              <a:rPr lang="es-ES" dirty="0" smtClean="0">
                <a:latin typeface="+mn-lt"/>
              </a:rPr>
              <a:t>a las Autoridades portuarias en la gestión de </a:t>
            </a:r>
            <a:r>
              <a:rPr lang="es-ES" dirty="0" smtClean="0">
                <a:latin typeface="+mn-lt"/>
              </a:rPr>
              <a:t>Riesgos, </a:t>
            </a:r>
            <a:r>
              <a:rPr lang="es-ES" dirty="0" smtClean="0">
                <a:latin typeface="+mn-lt"/>
              </a:rPr>
              <a:t>y en la gestión para la operación de </a:t>
            </a:r>
            <a:r>
              <a:rPr lang="es-ES" dirty="0" err="1" smtClean="0">
                <a:latin typeface="+mn-lt"/>
              </a:rPr>
              <a:t>bunkering</a:t>
            </a:r>
            <a:r>
              <a:rPr lang="es-ES" dirty="0" smtClean="0">
                <a:latin typeface="+mn-lt"/>
              </a:rPr>
              <a:t> de GNL. </a:t>
            </a:r>
            <a:endParaRPr lang="es-ES" dirty="0">
              <a:latin typeface="+mn-lt"/>
            </a:endParaRPr>
          </a:p>
        </p:txBody>
      </p:sp>
      <p:pic>
        <p:nvPicPr>
          <p:cNvPr id="12" name="Picture 7" descr="Côte d'Albât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869950"/>
            <a:ext cx="2197100" cy="330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4403725" y="4398963"/>
            <a:ext cx="4543425" cy="20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s-ES" smtClean="0">
                <a:latin typeface="+mn-lt"/>
              </a:rPr>
              <a:t> Aprobación de tipo de motores de gas / duales / triple combustible (MAN, Wärtsilä, ABC, Bergen Engines, …)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s-ES" smtClean="0">
                <a:latin typeface="+mn-lt"/>
              </a:rPr>
              <a:t> Aprobación de los sistemas de trasvase STS.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es-ES" smtClean="0">
                <a:latin typeface="+mn-lt"/>
              </a:rPr>
              <a:t> Activa presencia en los grupos internacionales de trabajo (ISO, SIGTTO, AFG, …)</a:t>
            </a:r>
            <a:endParaRPr lang="es-ES">
              <a:latin typeface="+mn-lt"/>
            </a:endParaRPr>
          </a:p>
        </p:txBody>
      </p:sp>
      <p:pic>
        <p:nvPicPr>
          <p:cNvPr id="14" name="Picture 4" descr="S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833409"/>
            <a:ext cx="2346325" cy="173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66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4357688"/>
            <a:ext cx="1495425" cy="211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30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799" y="4235652"/>
            <a:ext cx="5991225" cy="2027117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</a:pPr>
            <a:r>
              <a:rPr lang="es-ES" sz="1800" b="1" dirty="0" smtClean="0">
                <a:solidFill>
                  <a:srgbClr val="C00000"/>
                </a:solidFill>
                <a:latin typeface="Century Gothic" pitchFamily="34" charset="0"/>
              </a:rPr>
              <a:t>Cooperación en Grupo de Trabajo GN: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C121A"/>
                </a:solidFill>
              </a:rPr>
              <a:t>Gas Natural – </a:t>
            </a:r>
            <a:r>
              <a:rPr lang="es-ES" sz="1600" dirty="0" err="1" smtClean="0">
                <a:solidFill>
                  <a:srgbClr val="0C121A"/>
                </a:solidFill>
              </a:rPr>
              <a:t>Cotenaval</a:t>
            </a:r>
            <a:r>
              <a:rPr lang="es-ES" sz="1600" dirty="0" smtClean="0">
                <a:solidFill>
                  <a:srgbClr val="0C121A"/>
                </a:solidFill>
              </a:rPr>
              <a:t> – Balearia.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C121A"/>
                </a:solidFill>
              </a:rPr>
              <a:t>Estudio viabilidad de </a:t>
            </a:r>
            <a:r>
              <a:rPr lang="es-ES" sz="1600" dirty="0" err="1" smtClean="0">
                <a:solidFill>
                  <a:srgbClr val="0C121A"/>
                </a:solidFill>
              </a:rPr>
              <a:t>retrofit</a:t>
            </a:r>
            <a:r>
              <a:rPr lang="es-ES" sz="1600" dirty="0" smtClean="0">
                <a:solidFill>
                  <a:srgbClr val="0C121A"/>
                </a:solidFill>
              </a:rPr>
              <a:t> </a:t>
            </a:r>
            <a:r>
              <a:rPr lang="es-ES" sz="1600" dirty="0" smtClean="0">
                <a:solidFill>
                  <a:srgbClr val="0C121A"/>
                </a:solidFill>
              </a:rPr>
              <a:t>a Gas Natural de los buques.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C121A"/>
                </a:solidFill>
              </a:rPr>
              <a:t>Estudio viabilidad del uso de GN a bordo de buques (remolcadores, transporte cabotaje, ….).</a:t>
            </a:r>
          </a:p>
        </p:txBody>
      </p:sp>
      <p:sp>
        <p:nvSpPr>
          <p:cNvPr id="369677" name="Rectangle 3"/>
          <p:cNvSpPr>
            <a:spLocks noChangeArrowheads="1"/>
          </p:cNvSpPr>
          <p:nvPr/>
        </p:nvSpPr>
        <p:spPr bwMode="gray">
          <a:xfrm>
            <a:off x="304800" y="2717322"/>
            <a:ext cx="5991225" cy="135434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1000" indent="-3810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sz="1800" b="1" dirty="0" smtClean="0">
                <a:solidFill>
                  <a:srgbClr val="C00000"/>
                </a:solidFill>
                <a:latin typeface="Century Gothic" pitchFamily="34" charset="0"/>
              </a:rPr>
              <a:t>Desarrollo Remolcador a Gas SENER: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800" dirty="0" smtClean="0"/>
              <a:t>Cooperación en normativas aplicables.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800" dirty="0" smtClean="0"/>
              <a:t>Revisión proyecto inicial.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50000"/>
              <a:buFont typeface="Wingdings" pitchFamily="2" charset="2"/>
              <a:buChar char="l"/>
            </a:pPr>
            <a:endParaRPr lang="es-ES" sz="1800" dirty="0"/>
          </a:p>
        </p:txBody>
      </p:sp>
      <p:sp>
        <p:nvSpPr>
          <p:cNvPr id="369678" name="Rectangle 3"/>
          <p:cNvSpPr>
            <a:spLocks noChangeArrowheads="1"/>
          </p:cNvSpPr>
          <p:nvPr/>
        </p:nvSpPr>
        <p:spPr bwMode="gray">
          <a:xfrm>
            <a:off x="349250" y="1058863"/>
            <a:ext cx="8363429" cy="15335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1000" indent="-3810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sz="1800" b="1" dirty="0" smtClean="0">
                <a:solidFill>
                  <a:srgbClr val="C00000"/>
                </a:solidFill>
                <a:latin typeface="Century Gothic" pitchFamily="34" charset="0"/>
              </a:rPr>
              <a:t>Proyecto REIMAR:</a:t>
            </a:r>
            <a:r>
              <a:rPr lang="es-ES" sz="18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800" dirty="0" smtClean="0"/>
              <a:t>Participantes: Acciona – </a:t>
            </a:r>
            <a:r>
              <a:rPr lang="es-ES" sz="1800" dirty="0" err="1" smtClean="0"/>
              <a:t>Trasmediterranea</a:t>
            </a:r>
            <a:r>
              <a:rPr lang="es-ES" sz="1800" dirty="0" smtClean="0"/>
              <a:t>, </a:t>
            </a:r>
            <a:r>
              <a:rPr lang="es-ES" sz="1800" dirty="0" err="1" smtClean="0"/>
              <a:t>Valenciaport</a:t>
            </a:r>
            <a:r>
              <a:rPr lang="es-ES" sz="1800" dirty="0" smtClean="0"/>
              <a:t>, Port de Barcelona, ETSIN, Gas Natural, y otros socios Europeos (Italia, Portugal,…)</a:t>
            </a:r>
            <a:endParaRPr lang="es-ES" sz="1800" dirty="0" smtClean="0"/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50000"/>
              <a:buFont typeface="Wingdings" pitchFamily="2" charset="2"/>
              <a:buNone/>
            </a:pPr>
            <a:endParaRPr lang="es-ES" sz="1800" dirty="0" smtClean="0"/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50000"/>
              <a:buFont typeface="Wingdings" pitchFamily="2" charset="2"/>
              <a:buNone/>
            </a:pPr>
            <a:endParaRPr lang="es-ES" sz="1800" dirty="0"/>
          </a:p>
        </p:txBody>
      </p:sp>
      <p:sp>
        <p:nvSpPr>
          <p:cNvPr id="10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18264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GN; ESPAÑA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68" y="2475332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38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4140699"/>
            <a:ext cx="5991225" cy="1164558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</a:pPr>
            <a:r>
              <a:rPr lang="es-ES" sz="1800" b="1" dirty="0" smtClean="0">
                <a:solidFill>
                  <a:srgbClr val="C00000"/>
                </a:solidFill>
                <a:latin typeface="Century Gothic" pitchFamily="34" charset="0"/>
              </a:rPr>
              <a:t>Otros Sectores: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dirty="0" smtClean="0">
                <a:solidFill>
                  <a:srgbClr val="0C121A"/>
                </a:solidFill>
              </a:rPr>
              <a:t>Gas Natural : Movilidad.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</a:pP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369677" name="Rectangle 3"/>
          <p:cNvSpPr>
            <a:spLocks noChangeArrowheads="1"/>
          </p:cNvSpPr>
          <p:nvPr/>
        </p:nvSpPr>
        <p:spPr bwMode="gray">
          <a:xfrm>
            <a:off x="349250" y="2527550"/>
            <a:ext cx="5946775" cy="152687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1000" indent="-3810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sz="1800" b="1" dirty="0" smtClean="0">
                <a:solidFill>
                  <a:srgbClr val="C00000"/>
                </a:solidFill>
                <a:latin typeface="Century Gothic" pitchFamily="34" charset="0"/>
              </a:rPr>
              <a:t>Industria Auxiliar: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800" dirty="0" smtClean="0"/>
              <a:t>ROS ROCA GROUP: instalación de tanque almacenaje GN y sistemas de evaporación en buque de navegación </a:t>
            </a:r>
            <a:r>
              <a:rPr lang="es-ES" sz="1800" dirty="0" smtClean="0"/>
              <a:t>interior.</a:t>
            </a:r>
            <a:endParaRPr lang="es-ES" sz="1800" dirty="0" smtClean="0"/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50000"/>
              <a:buFont typeface="Wingdings" pitchFamily="2" charset="2"/>
              <a:buChar char="l"/>
            </a:pPr>
            <a:endParaRPr lang="es-ES" sz="1800" dirty="0"/>
          </a:p>
        </p:txBody>
      </p:sp>
      <p:sp>
        <p:nvSpPr>
          <p:cNvPr id="369678" name="Rectangle 3"/>
          <p:cNvSpPr>
            <a:spLocks noChangeArrowheads="1"/>
          </p:cNvSpPr>
          <p:nvPr/>
        </p:nvSpPr>
        <p:spPr bwMode="gray">
          <a:xfrm>
            <a:off x="349250" y="869091"/>
            <a:ext cx="5991225" cy="15335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1000" indent="-3810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sz="1800" b="1" dirty="0" smtClean="0">
                <a:solidFill>
                  <a:srgbClr val="C00000"/>
                </a:solidFill>
                <a:latin typeface="Century Gothic" pitchFamily="34" charset="0"/>
              </a:rPr>
              <a:t>Colaboración con Acciona:</a:t>
            </a:r>
            <a:r>
              <a:rPr lang="es-ES" sz="18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marL="742950" lvl="1" indent="-28575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</a:pPr>
            <a:r>
              <a:rPr lang="es-ES" sz="1800" dirty="0" err="1" smtClean="0"/>
              <a:t>Cold</a:t>
            </a:r>
            <a:r>
              <a:rPr lang="es-ES" sz="1800" dirty="0" smtClean="0"/>
              <a:t> – </a:t>
            </a:r>
            <a:r>
              <a:rPr lang="es-ES" sz="1800" dirty="0" err="1" smtClean="0"/>
              <a:t>Ironing</a:t>
            </a:r>
            <a:r>
              <a:rPr lang="es-ES" sz="1800" dirty="0" smtClean="0"/>
              <a:t>; Central de LNG Barcelona.</a:t>
            </a:r>
          </a:p>
          <a:p>
            <a:pPr marL="742950" lvl="1" indent="-28575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</a:pPr>
            <a:r>
              <a:rPr lang="es-ES" sz="1800" dirty="0" smtClean="0"/>
              <a:t>Utilización </a:t>
            </a:r>
            <a:r>
              <a:rPr lang="es-ES" sz="1800" dirty="0" smtClean="0"/>
              <a:t>de Gas Natural en puerto (Motores duales).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50000"/>
              <a:buFont typeface="Wingdings" pitchFamily="2" charset="2"/>
              <a:buNone/>
            </a:pPr>
            <a:endParaRPr lang="es-ES" sz="1800" dirty="0" smtClean="0"/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50000"/>
              <a:buFont typeface="Wingdings" pitchFamily="2" charset="2"/>
              <a:buNone/>
            </a:pPr>
            <a:endParaRPr lang="es-ES" sz="1800" dirty="0"/>
          </a:p>
        </p:txBody>
      </p:sp>
      <p:sp>
        <p:nvSpPr>
          <p:cNvPr id="10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GN; ESPAÑA</a:t>
            </a:r>
            <a:endParaRPr lang="en-U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687" y="4369279"/>
            <a:ext cx="3708949" cy="2160917"/>
          </a:xfrm>
          <a:prstGeom prst="rect">
            <a:avLst/>
          </a:prstGeom>
          <a:noFill/>
        </p:spPr>
      </p:pic>
      <p:pic>
        <p:nvPicPr>
          <p:cNvPr id="8" name="Picture 4" descr="310520117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529" y="2113474"/>
            <a:ext cx="3151872" cy="2075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0880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1925" y="954088"/>
            <a:ext cx="6126163" cy="5462587"/>
          </a:xfrm>
          <a:noFill/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</a:pPr>
            <a:r>
              <a:rPr lang="es-ES" sz="1400" dirty="0" smtClean="0"/>
              <a:t>Además de la revisión de los nuevos proyectos así como </a:t>
            </a:r>
            <a:r>
              <a:rPr lang="es-ES" sz="1400" dirty="0" err="1" smtClean="0"/>
              <a:t>retrofit</a:t>
            </a:r>
            <a:r>
              <a:rPr lang="es-ES" sz="1400" dirty="0" smtClean="0"/>
              <a:t>, BV puede ofrecer a sus clientes:</a:t>
            </a:r>
          </a:p>
          <a:p>
            <a:pPr marL="742950" lvl="1" indent="-285750" algn="just" eaLnBrk="1" hangingPunct="1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400" dirty="0" smtClean="0"/>
              <a:t>Aprobaciones durante el desarrollo de nuevos motores que quemen gas, y para los sistemas de preparación del combustible. </a:t>
            </a:r>
          </a:p>
          <a:p>
            <a:pPr marL="742950" lvl="1" indent="-285750" algn="just" eaLnBrk="1" hangingPunct="1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400" dirty="0" smtClean="0"/>
              <a:t>Aprobación de nuevos sistemas de almacenaje específicos para transporte de gas natural. </a:t>
            </a:r>
          </a:p>
          <a:p>
            <a:pPr marL="742950" lvl="1" indent="-285750" algn="just" eaLnBrk="1" hangingPunct="1">
              <a:lnSpc>
                <a:spcPct val="105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400" dirty="0" smtClean="0"/>
              <a:t>Estudios en conexión con el desarrollo de infraestructuras de GNL y estaciones de repostaje de  GNL (proyecto LESAS, Proyecto EU </a:t>
            </a:r>
            <a:r>
              <a:rPr lang="es-ES" sz="1400" dirty="0" err="1" smtClean="0"/>
              <a:t>Funded</a:t>
            </a:r>
            <a:r>
              <a:rPr lang="es-ES" sz="1400" dirty="0" smtClean="0"/>
              <a:t> DMA LNG </a:t>
            </a:r>
            <a:r>
              <a:rPr lang="es-ES" sz="1400" dirty="0" err="1" smtClean="0"/>
              <a:t>Infrastructure</a:t>
            </a:r>
            <a:r>
              <a:rPr lang="es-ES" sz="1400" dirty="0" smtClean="0"/>
              <a:t> Project &amp; </a:t>
            </a:r>
            <a:r>
              <a:rPr lang="es-ES" sz="1400" dirty="0" err="1" smtClean="0"/>
              <a:t>Reimar</a:t>
            </a:r>
            <a:r>
              <a:rPr lang="es-ES" sz="1400" dirty="0" smtClean="0"/>
              <a:t> Project ).</a:t>
            </a:r>
          </a:p>
          <a:p>
            <a:pPr marL="742950" lvl="1" indent="-285750" algn="just" eaLnBrk="1" hangingPunct="1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400" dirty="0" smtClean="0"/>
              <a:t>Estudios de Análisis de riesgos (HAZID/HAZOP). </a:t>
            </a:r>
          </a:p>
          <a:p>
            <a:pPr marL="742950" lvl="1" indent="-285750" algn="just" eaLnBrk="1" hangingPunct="1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400" dirty="0" smtClean="0"/>
              <a:t>Gestión del equipo de IACS para tratar la seguridad de los motores alimentados por gas a baja presión, duplicación de los tanques de almacenamiento y líneas de suministro de gas, seguridad para evitar explosiones en el </a:t>
            </a:r>
            <a:r>
              <a:rPr lang="es-ES" sz="1400" dirty="0" err="1" smtClean="0"/>
              <a:t>carter</a:t>
            </a:r>
            <a:r>
              <a:rPr lang="es-ES" sz="1400" dirty="0" smtClean="0"/>
              <a:t> de los motores…. </a:t>
            </a:r>
          </a:p>
          <a:p>
            <a:pPr marL="742950" lvl="1" indent="-285750" algn="just" eaLnBrk="1" hangingPunct="1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400" dirty="0" smtClean="0"/>
              <a:t>BV es miembro del Grupo de desarrollo del IGF </a:t>
            </a:r>
            <a:r>
              <a:rPr lang="es-ES" sz="1400" dirty="0" err="1" smtClean="0"/>
              <a:t>Code</a:t>
            </a:r>
            <a:endParaRPr lang="es-ES" sz="1400" dirty="0" smtClean="0"/>
          </a:p>
          <a:p>
            <a:pPr marL="742950" lvl="1" indent="-285750" algn="just" eaLnBrk="1" hangingPunct="1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400" dirty="0" smtClean="0"/>
              <a:t>BV colabora en la ISO TC 67 WG10 para el desarrollo de los estándares para la operación de trasvase de gas, incluyendo el </a:t>
            </a:r>
            <a:r>
              <a:rPr lang="es-ES" sz="1400" dirty="0" err="1" smtClean="0"/>
              <a:t>bunkering</a:t>
            </a:r>
            <a:r>
              <a:rPr lang="es-ES" sz="1400" dirty="0" smtClean="0"/>
              <a:t>.</a:t>
            </a:r>
          </a:p>
        </p:txBody>
      </p:sp>
      <p:sp>
        <p:nvSpPr>
          <p:cNvPr id="565251" name="Rectangle 2"/>
          <p:cNvSpPr>
            <a:spLocks noChangeArrowheads="1"/>
          </p:cNvSpPr>
          <p:nvPr/>
        </p:nvSpPr>
        <p:spPr bwMode="gray">
          <a:xfrm>
            <a:off x="252413" y="14605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Estudios asociados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29450" y="938213"/>
            <a:ext cx="1511300" cy="213360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53" name="Picture 5" descr="LNG_system_integration_3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960938"/>
            <a:ext cx="2244725" cy="14906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52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70675" y="3187700"/>
            <a:ext cx="2065338" cy="1660525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/>
              <a:t>Bureau Veritas Technical Committee – Madrid 18</a:t>
            </a:r>
            <a:r>
              <a:rPr lang="en-US" baseline="30000"/>
              <a:t>th</a:t>
            </a:r>
            <a:r>
              <a:rPr lang="en-US"/>
              <a:t> April 2012</a:t>
            </a:r>
            <a:endParaRPr lang="en-GB"/>
          </a:p>
        </p:txBody>
      </p:sp>
      <p:sp>
        <p:nvSpPr>
          <p:cNvPr id="31746" name="Espace réservé du pied de page 4"/>
          <p:cNvSpPr txBox="1">
            <a:spLocks noGrp="1"/>
          </p:cNvSpPr>
          <p:nvPr/>
        </p:nvSpPr>
        <p:spPr bwMode="auto">
          <a:xfrm>
            <a:off x="909638" y="6613525"/>
            <a:ext cx="7688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000" b="1">
                <a:solidFill>
                  <a:schemeClr val="hlink"/>
                </a:solidFill>
              </a:rPr>
              <a:t>IGC June 17, 2010</a:t>
            </a:r>
          </a:p>
        </p:txBody>
      </p:sp>
      <p:pic>
        <p:nvPicPr>
          <p:cNvPr id="31747" name="Picture 2" descr="Gree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470054"/>
            <a:ext cx="9142412" cy="740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BV_NewLogo2007_Qv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3924300"/>
            <a:ext cx="425291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ChangeArrowheads="1"/>
          </p:cNvSpPr>
          <p:nvPr/>
        </p:nvSpPr>
        <p:spPr bwMode="gray">
          <a:xfrm>
            <a:off x="-112138" y="895004"/>
            <a:ext cx="9144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3200" b="1" i="1" dirty="0" smtClean="0">
                <a:solidFill>
                  <a:schemeClr val="bg1"/>
                </a:solidFill>
              </a:rPr>
              <a:t>¡GRACIAS POR SU ATENCIÓN!</a:t>
            </a:r>
            <a:endParaRPr lang="en-GB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  <p:sp>
        <p:nvSpPr>
          <p:cNvPr id="530434" name="Rectangle 2"/>
          <p:cNvSpPr>
            <a:spLocks noChangeArrowheads="1"/>
          </p:cNvSpPr>
          <p:nvPr/>
        </p:nvSpPr>
        <p:spPr bwMode="auto">
          <a:xfrm>
            <a:off x="434975" y="925513"/>
            <a:ext cx="8170863" cy="1173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381000" indent="-381000" algn="l" eaLnBrk="0" hangingPunct="0">
              <a:spcBef>
                <a:spcPct val="50000"/>
              </a:spcBef>
              <a:buClr>
                <a:schemeClr val="hlink"/>
              </a:buClr>
              <a:buSzPct val="85000"/>
              <a:buFont typeface="Arial" charset="0"/>
              <a:buChar char="►"/>
            </a:pPr>
            <a:r>
              <a:rPr lang="es-ES" sz="1800" smtClean="0"/>
              <a:t>Zonas ECA: Aumentan. (ECA para SOx, Nox).</a:t>
            </a:r>
          </a:p>
          <a:p>
            <a:pPr marL="381000" indent="-381000" algn="l" eaLnBrk="0" hangingPunct="0">
              <a:spcBef>
                <a:spcPct val="50000"/>
              </a:spcBef>
              <a:buClr>
                <a:schemeClr val="hlink"/>
              </a:buClr>
              <a:buSzPct val="85000"/>
              <a:buFont typeface="Arial" charset="0"/>
              <a:buChar char="►"/>
            </a:pPr>
            <a:r>
              <a:rPr lang="es-ES" sz="1800" smtClean="0"/>
              <a:t>Existen normativas locales o regionales que implican reducir los Sox en puertos, p.e. US y Europa.</a:t>
            </a:r>
            <a:endParaRPr lang="es-ES" sz="1800"/>
          </a:p>
        </p:txBody>
      </p:sp>
      <p:sp>
        <p:nvSpPr>
          <p:cNvPr id="530435" name="Rectangle 2"/>
          <p:cNvSpPr>
            <a:spLocks noChangeArrowheads="1"/>
          </p:cNvSpPr>
          <p:nvPr/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Contexto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0436" name="Picture 4" descr="Approximate locations of Emission control a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 r="4224" b="42705"/>
          <a:stretch>
            <a:fillRect/>
          </a:stretch>
        </p:blipFill>
        <p:spPr bwMode="auto">
          <a:xfrm>
            <a:off x="452438" y="2168525"/>
            <a:ext cx="81168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0437" name="Group 5"/>
          <p:cNvGrpSpPr>
            <a:grpSpLocks/>
          </p:cNvGrpSpPr>
          <p:nvPr/>
        </p:nvGrpSpPr>
        <p:grpSpPr bwMode="auto">
          <a:xfrm>
            <a:off x="457200" y="5329238"/>
            <a:ext cx="8131175" cy="681037"/>
            <a:chOff x="218" y="3609"/>
            <a:chExt cx="5319" cy="503"/>
          </a:xfrm>
        </p:grpSpPr>
        <p:sp>
          <p:nvSpPr>
            <p:cNvPr id="530438" name="Text Box 6"/>
            <p:cNvSpPr txBox="1">
              <a:spLocks noChangeArrowheads="1"/>
            </p:cNvSpPr>
            <p:nvPr/>
          </p:nvSpPr>
          <p:spPr bwMode="auto">
            <a:xfrm>
              <a:off x="218" y="3609"/>
              <a:ext cx="5319" cy="5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620713" indent="-174625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089025" indent="-288925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547813" indent="-2794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41525" indent="-314325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498725" indent="-314325" algn="ctr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55925" indent="-314325" algn="ctr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13125" indent="-314325" algn="ctr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70325" indent="-314325" algn="ctr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Marlett" pitchFamily="2" charset="2"/>
                <a:buNone/>
              </a:pPr>
              <a:r>
                <a:rPr lang="en-GB" sz="1000" b="1" dirty="0"/>
                <a:t>Existing ECAs: Baltic Sea (May 2006); North Sea &amp; English Channel (Nov 2007), for </a:t>
              </a:r>
              <a:r>
                <a:rPr lang="en-GB" sz="1000" b="1" dirty="0" err="1"/>
                <a:t>SOx</a:t>
              </a:r>
              <a:endParaRPr lang="en-GB" sz="1000" b="1" dirty="0"/>
            </a:p>
            <a:p>
              <a:pPr lvl="1"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Marlett" pitchFamily="2" charset="2"/>
                <a:buNone/>
              </a:pPr>
              <a:r>
                <a:rPr lang="en-GB" sz="1000" b="1" dirty="0"/>
                <a:t>Newly designated ECAs: US and Canadian coastal waters, for </a:t>
              </a:r>
              <a:r>
                <a:rPr lang="en-GB" sz="1000" b="1" dirty="0" err="1"/>
                <a:t>NOx</a:t>
              </a:r>
              <a:r>
                <a:rPr lang="en-GB" sz="1000" b="1" dirty="0"/>
                <a:t>, </a:t>
              </a:r>
              <a:r>
                <a:rPr lang="en-GB" sz="1000" b="1" dirty="0" err="1"/>
                <a:t>SOx</a:t>
              </a:r>
              <a:r>
                <a:rPr lang="en-GB" sz="1000" b="1" dirty="0"/>
                <a:t> and PM (adoption MEPC 59, Jul 2009)</a:t>
              </a:r>
            </a:p>
            <a:p>
              <a:pPr lvl="1"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Marlett" pitchFamily="2" charset="2"/>
                <a:buNone/>
              </a:pPr>
              <a:r>
                <a:rPr lang="en-US" sz="1000" b="1" dirty="0"/>
                <a:t>EU ECAs (</a:t>
              </a:r>
              <a:r>
                <a:rPr lang="en-US" sz="1000" b="1" dirty="0" err="1"/>
                <a:t>SOx</a:t>
              </a:r>
              <a:r>
                <a:rPr lang="en-US" sz="1000" b="1" dirty="0"/>
                <a:t> only)</a:t>
              </a:r>
            </a:p>
            <a:p>
              <a:pPr lvl="1"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Marlett" pitchFamily="2" charset="2"/>
                <a:buNone/>
              </a:pPr>
              <a:r>
                <a:rPr lang="en-GB" sz="1000" b="1" dirty="0"/>
                <a:t>Future ECAs may include: Singapore, Hong Kong, Tokyo Bay, Korea, Australia, Mediterranean Sea, Black Sea, Alaska, etc.  </a:t>
              </a:r>
              <a:endParaRPr lang="en-US" sz="1000" b="1" dirty="0"/>
            </a:p>
          </p:txBody>
        </p:sp>
        <p:sp>
          <p:nvSpPr>
            <p:cNvPr id="530439" name="Rectangle 7"/>
            <p:cNvSpPr>
              <a:spLocks noChangeArrowheads="1"/>
            </p:cNvSpPr>
            <p:nvPr/>
          </p:nvSpPr>
          <p:spPr bwMode="auto">
            <a:xfrm>
              <a:off x="281" y="3650"/>
              <a:ext cx="213" cy="7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0440" name="Rectangle 8"/>
            <p:cNvSpPr>
              <a:spLocks noChangeArrowheads="1"/>
            </p:cNvSpPr>
            <p:nvPr/>
          </p:nvSpPr>
          <p:spPr bwMode="auto">
            <a:xfrm>
              <a:off x="277" y="3765"/>
              <a:ext cx="213" cy="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0441" name="Rectangle 9"/>
            <p:cNvSpPr>
              <a:spLocks noChangeArrowheads="1"/>
            </p:cNvSpPr>
            <p:nvPr/>
          </p:nvSpPr>
          <p:spPr bwMode="auto">
            <a:xfrm>
              <a:off x="278" y="3879"/>
              <a:ext cx="213" cy="7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30442" name="Text Box 10"/>
          <p:cNvSpPr txBox="1">
            <a:spLocks noChangeArrowheads="1"/>
          </p:cNvSpPr>
          <p:nvPr/>
        </p:nvSpPr>
        <p:spPr bwMode="gray">
          <a:xfrm>
            <a:off x="447675" y="6094413"/>
            <a:ext cx="8137525" cy="339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s-ES" sz="1800" b="1" smtClean="0"/>
              <a:t>¡Hay tendencia a aumentar las Normativas Medioambientales!</a:t>
            </a:r>
            <a:endParaRPr lang="es-ES" sz="1800" b="1"/>
          </a:p>
        </p:txBody>
      </p:sp>
      <p:pic>
        <p:nvPicPr>
          <p:cNvPr id="12" name="Picture 313" descr="danger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0" y="5601552"/>
            <a:ext cx="856691" cy="9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Emisiones de SOx y Nox. Reglamentaciones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101725"/>
            <a:ext cx="8194675" cy="1141413"/>
          </a:xfrm>
          <a:solidFill>
            <a:schemeClr val="accent2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dirty="0" smtClean="0"/>
              <a:t>Tanto IMO como otras organizaciones están siendo cada vez más exigentes en las emisiones de los Motores .</a:t>
            </a:r>
          </a:p>
          <a:p>
            <a:r>
              <a:rPr lang="es-ES" dirty="0" smtClean="0"/>
              <a:t>Para las emisiones de </a:t>
            </a:r>
            <a:r>
              <a:rPr lang="es-ES" dirty="0" err="1" smtClean="0"/>
              <a:t>SOx</a:t>
            </a:r>
            <a:r>
              <a:rPr lang="es-ES" dirty="0" smtClean="0"/>
              <a:t>:</a:t>
            </a:r>
          </a:p>
          <a:p>
            <a:pPr>
              <a:buFont typeface="Arial" charset="0"/>
              <a:buNone/>
            </a:pPr>
            <a:endParaRPr lang="es-ES" dirty="0" smtClean="0"/>
          </a:p>
        </p:txBody>
      </p:sp>
      <p:sp>
        <p:nvSpPr>
          <p:cNvPr id="529412" name="Line 4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29413" name="Line 5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29414" name="Line 6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529460" name="Group 52"/>
          <p:cNvGraphicFramePr>
            <a:graphicFrameLocks noGrp="1"/>
          </p:cNvGraphicFramePr>
          <p:nvPr/>
        </p:nvGraphicFramePr>
        <p:xfrm>
          <a:off x="450850" y="2692400"/>
          <a:ext cx="8154988" cy="2407604"/>
        </p:xfrm>
        <a:graphic>
          <a:graphicData uri="http://schemas.openxmlformats.org/drawingml/2006/table">
            <a:tbl>
              <a:tblPr/>
              <a:tblGrid>
                <a:gridCol w="1716088"/>
                <a:gridCol w="536575"/>
                <a:gridCol w="1041400"/>
                <a:gridCol w="1716087"/>
                <a:gridCol w="1614488"/>
                <a:gridCol w="1530350"/>
              </a:tblGrid>
              <a:tr h="35083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3775" algn="l"/>
                          <a:tab pos="2108200" algn="ctr"/>
                        </a:tabLst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Regulations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3775" algn="l"/>
                          <a:tab pos="2870200" algn="ctr"/>
                        </a:tabLst>
                      </a:pPr>
                      <a:r>
                        <a:rPr kumimoji="0" lang="en-GB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		Sulphur</a:t>
                      </a: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7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IMO - Global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3.5%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0.5% (*)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IMO - 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1.0% (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since</a:t>
                      </a: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 01.07.2010)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EU 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California (&lt; 24 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1.5% (MGO)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0.5% (MDO)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9451" name="Rectangle 43"/>
          <p:cNvSpPr>
            <a:spLocks noChangeArrowheads="1"/>
          </p:cNvSpPr>
          <p:nvPr/>
        </p:nvSpPr>
        <p:spPr bwMode="gray">
          <a:xfrm>
            <a:off x="6731000" y="5245100"/>
            <a:ext cx="800100" cy="215900"/>
          </a:xfrm>
          <a:prstGeom prst="rect">
            <a:avLst/>
          </a:prstGeom>
          <a:solidFill>
            <a:srgbClr val="767468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9452" name="Rectangle 44"/>
          <p:cNvSpPr>
            <a:spLocks noChangeArrowheads="1"/>
          </p:cNvSpPr>
          <p:nvPr/>
        </p:nvSpPr>
        <p:spPr bwMode="gray">
          <a:xfrm>
            <a:off x="6731000" y="5588000"/>
            <a:ext cx="800100" cy="2159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9453" name="Text Box 45"/>
          <p:cNvSpPr txBox="1">
            <a:spLocks noChangeArrowheads="1"/>
          </p:cNvSpPr>
          <p:nvPr/>
        </p:nvSpPr>
        <p:spPr bwMode="gray">
          <a:xfrm>
            <a:off x="7524750" y="5229225"/>
            <a:ext cx="11366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/>
              <a:t>Residual fuels</a:t>
            </a:r>
          </a:p>
        </p:txBody>
      </p:sp>
      <p:sp>
        <p:nvSpPr>
          <p:cNvPr id="529454" name="Text Box 46"/>
          <p:cNvSpPr txBox="1">
            <a:spLocks noChangeArrowheads="1"/>
          </p:cNvSpPr>
          <p:nvPr/>
        </p:nvSpPr>
        <p:spPr bwMode="gray">
          <a:xfrm>
            <a:off x="7548563" y="5572125"/>
            <a:ext cx="11207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/>
              <a:t>Distillate fuels</a:t>
            </a:r>
          </a:p>
        </p:txBody>
      </p:sp>
      <p:sp>
        <p:nvSpPr>
          <p:cNvPr id="529455" name="Text Box 47"/>
          <p:cNvSpPr txBox="1">
            <a:spLocks noChangeArrowheads="1"/>
          </p:cNvSpPr>
          <p:nvPr/>
        </p:nvSpPr>
        <p:spPr bwMode="gray">
          <a:xfrm>
            <a:off x="457200" y="5140325"/>
            <a:ext cx="25161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/>
              <a:t>(*) Subject to 2018 feasibility study</a:t>
            </a:r>
          </a:p>
        </p:txBody>
      </p:sp>
      <p:sp>
        <p:nvSpPr>
          <p:cNvPr id="49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THE BEGINING</a:t>
            </a:r>
          </a:p>
        </p:txBody>
      </p:sp>
      <p:sp>
        <p:nvSpPr>
          <p:cNvPr id="53862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3525" y="903288"/>
            <a:ext cx="4875213" cy="3236912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s-ES" sz="1800" dirty="0" smtClean="0"/>
              <a:t>La utilización de GNL como combustible ofrece una solución eficiente para reducir las emisiones en el aire: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b="1" dirty="0" smtClean="0"/>
              <a:t>Las emisiones de </a:t>
            </a:r>
            <a:r>
              <a:rPr lang="es-ES" sz="1800" b="1" dirty="0" err="1" smtClean="0"/>
              <a:t>NOx</a:t>
            </a:r>
            <a:r>
              <a:rPr lang="es-ES" sz="1800" b="1" dirty="0" smtClean="0"/>
              <a:t> se reducen más del 80%, por lo que se consiguen los estándares requeridos por el </a:t>
            </a:r>
            <a:r>
              <a:rPr lang="es-ES" sz="1800" b="1" dirty="0" err="1" smtClean="0"/>
              <a:t>Tier</a:t>
            </a:r>
            <a:endParaRPr lang="es-ES" sz="1800" b="1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b="1" dirty="0" smtClean="0"/>
              <a:t>Se </a:t>
            </a:r>
            <a:r>
              <a:rPr lang="es-ES" sz="1800" b="1" dirty="0" smtClean="0"/>
              <a:t>eliminan las emisiones de </a:t>
            </a:r>
            <a:r>
              <a:rPr lang="es-ES" sz="1800" b="1" dirty="0" err="1" smtClean="0"/>
              <a:t>SOx</a:t>
            </a:r>
            <a:r>
              <a:rPr lang="es-ES" sz="1800" b="1" dirty="0" smtClean="0"/>
              <a:t> </a:t>
            </a:r>
            <a:r>
              <a:rPr lang="es-ES" sz="1800" b="1" dirty="0" smtClean="0"/>
              <a:t>(no hay azufre en el GNL).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b="1" dirty="0" smtClean="0"/>
              <a:t>Emisión </a:t>
            </a:r>
            <a:r>
              <a:rPr lang="es-ES" sz="1800" b="1" dirty="0" smtClean="0"/>
              <a:t>de partículas sólidas  ≈ 0.</a:t>
            </a:r>
            <a:endParaRPr lang="es-ES" sz="1800" dirty="0" smtClean="0"/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153988" y="190500"/>
            <a:ext cx="8850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fr-FR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Viabilidad del GNL. </a:t>
            </a:r>
            <a:endParaRPr lang="es-ES" altLang="fr-FR" sz="2400" b="1" i="1">
              <a:solidFill>
                <a:schemeClr val="hlink"/>
              </a:solidFill>
            </a:endParaRPr>
          </a:p>
        </p:txBody>
      </p:sp>
      <p:sp>
        <p:nvSpPr>
          <p:cNvPr id="538629" name="Line 14"/>
          <p:cNvSpPr>
            <a:spLocks noChangeShapeType="1"/>
          </p:cNvSpPr>
          <p:nvPr/>
        </p:nvSpPr>
        <p:spPr bwMode="gray">
          <a:xfrm flipH="1" flipV="1">
            <a:off x="5632450" y="3138488"/>
            <a:ext cx="9525" cy="28781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538630" name="Picture 57" descr="Moteur ma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654175"/>
            <a:ext cx="3763963" cy="3825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31" name="Rectangle 2"/>
          <p:cNvSpPr>
            <a:spLocks noChangeArrowheads="1"/>
          </p:cNvSpPr>
          <p:nvPr/>
        </p:nvSpPr>
        <p:spPr bwMode="gray">
          <a:xfrm>
            <a:off x="265113" y="4248150"/>
            <a:ext cx="4875212" cy="2246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l" eaLnBrk="0" hangingPunct="0">
              <a:lnSpc>
                <a:spcPct val="100000"/>
              </a:lnSpc>
              <a:buClr>
                <a:schemeClr val="hlink"/>
              </a:buClr>
              <a:buSzPct val="85000"/>
              <a:buNone/>
            </a:pPr>
            <a:r>
              <a:rPr lang="es-ES" sz="1800" dirty="0" smtClean="0">
                <a:solidFill>
                  <a:srgbClr val="0C121A"/>
                </a:solidFill>
              </a:rPr>
              <a:t>En la mayoría de los casos, las emisiones de CO2 se pueden reducir en más del </a:t>
            </a:r>
            <a:r>
              <a:rPr lang="es-ES" sz="1800" dirty="0" smtClean="0">
                <a:solidFill>
                  <a:srgbClr val="0C121A"/>
                </a:solidFill>
              </a:rPr>
              <a:t>10%: </a:t>
            </a:r>
            <a:r>
              <a:rPr lang="es-ES" sz="1800" i="1" dirty="0" smtClean="0">
                <a:solidFill>
                  <a:schemeClr val="hlink"/>
                </a:solidFill>
              </a:rPr>
              <a:t>Sin </a:t>
            </a:r>
            <a:r>
              <a:rPr lang="es-ES" sz="1800" i="1" dirty="0" smtClean="0">
                <a:solidFill>
                  <a:schemeClr val="hlink"/>
                </a:solidFill>
              </a:rPr>
              <a:t>embargo el metano no quemado en los gases de escape (</a:t>
            </a:r>
            <a:r>
              <a:rPr lang="es-ES" sz="1800" i="1" dirty="0" err="1" smtClean="0">
                <a:solidFill>
                  <a:schemeClr val="hlink"/>
                </a:solidFill>
              </a:rPr>
              <a:t>methane</a:t>
            </a:r>
            <a:r>
              <a:rPr lang="es-ES" sz="1800" i="1" dirty="0" smtClean="0">
                <a:solidFill>
                  <a:schemeClr val="hlink"/>
                </a:solidFill>
              </a:rPr>
              <a:t> slip) se debería tener en cuenta, ya que su influencia en el calentamiento global es 20 veces superior al CO2. </a:t>
            </a:r>
            <a:endParaRPr lang="es-ES" sz="1800" dirty="0">
              <a:solidFill>
                <a:schemeClr val="hlink"/>
              </a:solidFill>
            </a:endParaRPr>
          </a:p>
        </p:txBody>
      </p:sp>
      <p:sp>
        <p:nvSpPr>
          <p:cNvPr id="9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41500"/>
            <a:ext cx="7893050" cy="654050"/>
          </a:xfrm>
        </p:spPr>
        <p:txBody>
          <a:bodyPr/>
          <a:lstStyle/>
          <a:p>
            <a:pPr eaLnBrk="1" hangingPunct="1"/>
            <a:r>
              <a:rPr lang="es-E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BV y la Normativa</a:t>
            </a:r>
            <a:r>
              <a:rPr lang="es-ES" smtClean="0"/>
              <a:t> </a:t>
            </a:r>
            <a:endParaRPr lang="es-ES" baseline="-25000" smtClean="0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209549" y="4738058"/>
            <a:ext cx="6176963" cy="1049338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381000" indent="-381000" algn="l">
              <a:lnSpc>
                <a:spcPct val="100000"/>
              </a:lnSpc>
              <a:spcBef>
                <a:spcPct val="6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dirty="0" smtClean="0"/>
              <a:t>IMO ha añadido la utilización del GN como combustible a través de una guía </a:t>
            </a:r>
            <a:r>
              <a:rPr lang="es-ES" b="1" dirty="0" smtClean="0">
                <a:solidFill>
                  <a:schemeClr val="hlink"/>
                </a:solidFill>
              </a:rPr>
              <a:t>“</a:t>
            </a:r>
            <a:r>
              <a:rPr lang="es-ES" b="1" dirty="0" err="1" smtClean="0">
                <a:solidFill>
                  <a:schemeClr val="hlink"/>
                </a:solidFill>
              </a:rPr>
              <a:t>Interim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guidelines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on</a:t>
            </a:r>
            <a:r>
              <a:rPr lang="es-ES" b="1" dirty="0" smtClean="0">
                <a:solidFill>
                  <a:schemeClr val="hlink"/>
                </a:solidFill>
              </a:rPr>
              <a:t> safety </a:t>
            </a:r>
            <a:r>
              <a:rPr lang="es-ES" b="1" dirty="0" err="1" smtClean="0">
                <a:solidFill>
                  <a:schemeClr val="hlink"/>
                </a:solidFill>
              </a:rPr>
              <a:t>for</a:t>
            </a:r>
            <a:r>
              <a:rPr lang="es-ES" b="1" dirty="0" smtClean="0">
                <a:solidFill>
                  <a:schemeClr val="hlink"/>
                </a:solidFill>
              </a:rPr>
              <a:t> natural gas </a:t>
            </a:r>
            <a:r>
              <a:rPr lang="es-ES" b="1" dirty="0" err="1" smtClean="0">
                <a:solidFill>
                  <a:schemeClr val="hlink"/>
                </a:solidFill>
              </a:rPr>
              <a:t>fuelled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engine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installations</a:t>
            </a:r>
            <a:r>
              <a:rPr lang="es-ES" b="1" dirty="0" smtClean="0">
                <a:solidFill>
                  <a:schemeClr val="hlink"/>
                </a:solidFill>
              </a:rPr>
              <a:t> in </a:t>
            </a:r>
            <a:r>
              <a:rPr lang="es-ES" b="1" dirty="0" err="1" smtClean="0">
                <a:solidFill>
                  <a:schemeClr val="hlink"/>
                </a:solidFill>
              </a:rPr>
              <a:t>ships</a:t>
            </a:r>
            <a:r>
              <a:rPr lang="es-ES" dirty="0" smtClean="0"/>
              <a:t> (IMO Res. MSC.285(86) adoptada en Junio de 2009)</a:t>
            </a:r>
            <a:endParaRPr lang="es-ES" dirty="0"/>
          </a:p>
        </p:txBody>
      </p:sp>
      <p:pic>
        <p:nvPicPr>
          <p:cNvPr id="400388" name="Picture 4" descr="IGC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941388"/>
            <a:ext cx="1981200" cy="325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89" name="Picture 5" descr="NRDualfu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874838"/>
            <a:ext cx="2111375" cy="30686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0" name="Picture 6" descr="NR 5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3284538"/>
            <a:ext cx="1985962" cy="30718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1" name="Rectangle 3"/>
          <p:cNvSpPr>
            <a:spLocks noChangeArrowheads="1"/>
          </p:cNvSpPr>
          <p:nvPr/>
        </p:nvSpPr>
        <p:spPr bwMode="auto">
          <a:xfrm>
            <a:off x="200025" y="5821363"/>
            <a:ext cx="6186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381000" indent="-381000" algn="l">
              <a:lnSpc>
                <a:spcPct val="100000"/>
              </a:lnSpc>
              <a:spcBef>
                <a:spcPct val="6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dirty="0" smtClean="0"/>
              <a:t>IMO ha comenzado a desarrollar el </a:t>
            </a:r>
            <a:r>
              <a:rPr lang="es-ES" b="1" dirty="0" smtClean="0">
                <a:solidFill>
                  <a:schemeClr val="hlink"/>
                </a:solidFill>
              </a:rPr>
              <a:t>International </a:t>
            </a:r>
            <a:r>
              <a:rPr lang="es-ES" b="1" dirty="0" err="1" smtClean="0">
                <a:solidFill>
                  <a:schemeClr val="hlink"/>
                </a:solidFill>
              </a:rPr>
              <a:t>Code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for</a:t>
            </a:r>
            <a:r>
              <a:rPr lang="es-ES" b="1" dirty="0" smtClean="0">
                <a:solidFill>
                  <a:schemeClr val="hlink"/>
                </a:solidFill>
              </a:rPr>
              <a:t> Gas </a:t>
            </a:r>
            <a:r>
              <a:rPr lang="es-ES" b="1" dirty="0" err="1" smtClean="0">
                <a:solidFill>
                  <a:schemeClr val="hlink"/>
                </a:solidFill>
              </a:rPr>
              <a:t>Fuelled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Ships</a:t>
            </a:r>
            <a:r>
              <a:rPr lang="es-ES" dirty="0" smtClean="0"/>
              <a:t> (IGF </a:t>
            </a:r>
            <a:r>
              <a:rPr lang="es-ES" dirty="0" err="1" smtClean="0"/>
              <a:t>code</a:t>
            </a:r>
            <a:r>
              <a:rPr lang="es-ES" dirty="0" smtClean="0"/>
              <a:t>) en 2009; Hoy en día en discusión</a:t>
            </a:r>
            <a:endParaRPr lang="es-ES" dirty="0"/>
          </a:p>
        </p:txBody>
      </p:sp>
      <p:sp>
        <p:nvSpPr>
          <p:cNvPr id="400392" name="Rectangle 3"/>
          <p:cNvSpPr>
            <a:spLocks noChangeArrowheads="1"/>
          </p:cNvSpPr>
          <p:nvPr/>
        </p:nvSpPr>
        <p:spPr bwMode="auto">
          <a:xfrm>
            <a:off x="200025" y="882385"/>
            <a:ext cx="5445125" cy="787909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381000" indent="-381000" algn="l">
              <a:lnSpc>
                <a:spcPct val="100000"/>
              </a:lnSpc>
              <a:spcBef>
                <a:spcPct val="6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dirty="0" smtClean="0">
                <a:solidFill>
                  <a:srgbClr val="0C121A"/>
                </a:solidFill>
              </a:rPr>
              <a:t>Históricamente, las primeras reglamentaciones para el uso del “</a:t>
            </a:r>
            <a:r>
              <a:rPr lang="es-ES" dirty="0" err="1" smtClean="0">
                <a:solidFill>
                  <a:srgbClr val="0C121A"/>
                </a:solidFill>
              </a:rPr>
              <a:t>boil</a:t>
            </a:r>
            <a:r>
              <a:rPr lang="es-ES" dirty="0" smtClean="0">
                <a:solidFill>
                  <a:srgbClr val="0C121A"/>
                </a:solidFill>
              </a:rPr>
              <a:t> off” en los LNG fueron desarrolladas por IMO. </a:t>
            </a:r>
            <a:endParaRPr lang="es-ES" dirty="0">
              <a:solidFill>
                <a:srgbClr val="0C121A"/>
              </a:solidFill>
            </a:endParaRPr>
          </a:p>
        </p:txBody>
      </p:sp>
      <p:sp>
        <p:nvSpPr>
          <p:cNvPr id="400393" name="Rectangle 3"/>
          <p:cNvSpPr>
            <a:spLocks noChangeArrowheads="1"/>
          </p:cNvSpPr>
          <p:nvPr/>
        </p:nvSpPr>
        <p:spPr bwMode="auto">
          <a:xfrm>
            <a:off x="200025" y="1699832"/>
            <a:ext cx="5434013" cy="2969218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 marL="381000" indent="-381000" algn="l">
              <a:lnSpc>
                <a:spcPct val="100000"/>
              </a:lnSpc>
              <a:spcBef>
                <a:spcPct val="6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dirty="0" smtClean="0"/>
              <a:t>En respuesta a la demanda de la industria, BV presentó una normativa para los motores que quemaban gas, así como para los buques que eran accionados por estos motores:</a:t>
            </a:r>
          </a:p>
          <a:p>
            <a:pPr marL="381000" indent="-381000" algn="l">
              <a:lnSpc>
                <a:spcPct val="100000"/>
              </a:lnSpc>
              <a:spcBef>
                <a:spcPct val="60000"/>
              </a:spcBef>
              <a:buClr>
                <a:schemeClr val="hlink"/>
              </a:buClr>
              <a:buSzPct val="85000"/>
              <a:buFont typeface="Arial" charset="0"/>
              <a:buNone/>
            </a:pPr>
            <a:r>
              <a:rPr lang="es-ES" dirty="0" smtClean="0"/>
              <a:t>	- NR481 en </a:t>
            </a:r>
            <a:r>
              <a:rPr lang="es-ES" u="sng" dirty="0" smtClean="0"/>
              <a:t>2002</a:t>
            </a:r>
            <a:r>
              <a:rPr lang="es-ES" dirty="0" smtClean="0"/>
              <a:t>: </a:t>
            </a:r>
            <a:r>
              <a:rPr lang="es-ES" b="1" dirty="0" err="1" smtClean="0">
                <a:solidFill>
                  <a:schemeClr val="hlink"/>
                </a:solidFill>
              </a:rPr>
              <a:t>Design</a:t>
            </a:r>
            <a:r>
              <a:rPr lang="es-ES" b="1" dirty="0" smtClean="0">
                <a:solidFill>
                  <a:schemeClr val="hlink"/>
                </a:solidFill>
              </a:rPr>
              <a:t> and </a:t>
            </a:r>
            <a:r>
              <a:rPr lang="es-ES" b="1" dirty="0" err="1" smtClean="0">
                <a:solidFill>
                  <a:schemeClr val="hlink"/>
                </a:solidFill>
              </a:rPr>
              <a:t>installation</a:t>
            </a:r>
            <a:r>
              <a:rPr lang="es-ES" b="1" dirty="0" smtClean="0">
                <a:solidFill>
                  <a:schemeClr val="hlink"/>
                </a:solidFill>
              </a:rPr>
              <a:t> of dual fuel </a:t>
            </a:r>
            <a:r>
              <a:rPr lang="es-ES" b="1" dirty="0" err="1" smtClean="0">
                <a:solidFill>
                  <a:schemeClr val="hlink"/>
                </a:solidFill>
              </a:rPr>
              <a:t>engines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using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low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pressure</a:t>
            </a:r>
            <a:r>
              <a:rPr lang="es-ES" b="1" dirty="0" smtClean="0">
                <a:solidFill>
                  <a:schemeClr val="hlink"/>
                </a:solidFill>
              </a:rPr>
              <a:t> gas,</a:t>
            </a:r>
            <a:endParaRPr lang="es-ES" dirty="0" smtClean="0"/>
          </a:p>
          <a:p>
            <a:pPr marL="381000" indent="-381000" algn="l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charset="0"/>
              <a:buNone/>
            </a:pPr>
            <a:r>
              <a:rPr lang="es-ES" dirty="0" smtClean="0"/>
              <a:t>	- NR529 en </a:t>
            </a:r>
            <a:r>
              <a:rPr lang="es-ES" u="sng" dirty="0" smtClean="0"/>
              <a:t>2007</a:t>
            </a:r>
            <a:r>
              <a:rPr lang="es-ES" dirty="0" smtClean="0"/>
              <a:t>: </a:t>
            </a:r>
            <a:r>
              <a:rPr lang="es-ES" b="1" dirty="0" smtClean="0">
                <a:solidFill>
                  <a:schemeClr val="hlink"/>
                </a:solidFill>
              </a:rPr>
              <a:t>Safety rules </a:t>
            </a:r>
            <a:r>
              <a:rPr lang="es-ES" b="1" dirty="0" err="1" smtClean="0">
                <a:solidFill>
                  <a:schemeClr val="hlink"/>
                </a:solidFill>
              </a:rPr>
              <a:t>for</a:t>
            </a:r>
            <a:r>
              <a:rPr lang="es-ES" b="1" dirty="0" smtClean="0">
                <a:solidFill>
                  <a:schemeClr val="hlink"/>
                </a:solidFill>
              </a:rPr>
              <a:t> gas-</a:t>
            </a:r>
            <a:r>
              <a:rPr lang="es-ES" b="1" dirty="0" err="1" smtClean="0">
                <a:solidFill>
                  <a:schemeClr val="hlink"/>
                </a:solidFill>
              </a:rPr>
              <a:t>fuelled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engine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installation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on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ships</a:t>
            </a:r>
            <a:r>
              <a:rPr lang="es-ES" dirty="0" smtClean="0"/>
              <a:t> (última actualización Abril 2011)</a:t>
            </a:r>
          </a:p>
          <a:p>
            <a:pPr marL="381000" indent="-381000" algn="l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charset="0"/>
              <a:buNone/>
            </a:pPr>
            <a:r>
              <a:rPr lang="es-ES" dirty="0" smtClean="0"/>
              <a:t>	- BV </a:t>
            </a:r>
            <a:r>
              <a:rPr lang="es-ES" dirty="0" err="1" smtClean="0"/>
              <a:t>Guidance</a:t>
            </a:r>
            <a:r>
              <a:rPr lang="es-ES" dirty="0" smtClean="0"/>
              <a:t> Note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chemeClr val="hlink"/>
                </a:solidFill>
              </a:rPr>
              <a:t>LNG </a:t>
            </a:r>
            <a:r>
              <a:rPr lang="es-ES" b="1" dirty="0" err="1" smtClean="0">
                <a:solidFill>
                  <a:schemeClr val="hlink"/>
                </a:solidFill>
              </a:rPr>
              <a:t>ship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to</a:t>
            </a:r>
            <a:r>
              <a:rPr lang="es-ES" b="1" dirty="0" smtClean="0">
                <a:solidFill>
                  <a:schemeClr val="hlink"/>
                </a:solidFill>
              </a:rPr>
              <a:t> </a:t>
            </a:r>
            <a:r>
              <a:rPr lang="es-ES" b="1" dirty="0" err="1" smtClean="0">
                <a:solidFill>
                  <a:schemeClr val="hlink"/>
                </a:solidFill>
              </a:rPr>
              <a:t>ship</a:t>
            </a:r>
            <a:r>
              <a:rPr lang="es-ES" b="1" dirty="0" smtClean="0">
                <a:solidFill>
                  <a:schemeClr val="hlink"/>
                </a:solidFill>
              </a:rPr>
              <a:t> transfer</a:t>
            </a:r>
          </a:p>
          <a:p>
            <a:pPr marL="381000" indent="-381000" algn="l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charset="0"/>
              <a:buNone/>
            </a:pPr>
            <a:r>
              <a:rPr lang="es-ES" b="1" dirty="0" smtClean="0">
                <a:solidFill>
                  <a:schemeClr val="hlink"/>
                </a:solidFill>
              </a:rPr>
              <a:t>	</a:t>
            </a:r>
            <a:r>
              <a:rPr lang="es-ES" dirty="0" smtClean="0"/>
              <a:t>-</a:t>
            </a:r>
            <a:r>
              <a:rPr lang="es-ES" dirty="0" smtClean="0">
                <a:solidFill>
                  <a:schemeClr val="hlink"/>
                </a:solidFill>
              </a:rPr>
              <a:t> </a:t>
            </a:r>
            <a:r>
              <a:rPr lang="es-ES" dirty="0" smtClean="0"/>
              <a:t>Con Notaciones de Clase Específicas.</a:t>
            </a:r>
            <a:endParaRPr lang="es-ES" dirty="0"/>
          </a:p>
        </p:txBody>
      </p:sp>
      <p:sp>
        <p:nvSpPr>
          <p:cNvPr id="11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8" y="4786313"/>
            <a:ext cx="6970712" cy="1500187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  <a:latin typeface="Century Gothic" pitchFamily="34" charset="0"/>
              </a:rPr>
              <a:t>Buques de Servicio: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600" dirty="0" smtClean="0"/>
              <a:t>Planta Propulsión dual alimentada con gas a baja presión, o motores de gas. 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600" dirty="0" smtClean="0"/>
              <a:t>Almacenaje en tanques de tipo C. </a:t>
            </a:r>
          </a:p>
        </p:txBody>
      </p:sp>
      <p:pic>
        <p:nvPicPr>
          <p:cNvPr id="262147" name="Picture 3" descr="Ocean Europe Front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673600"/>
            <a:ext cx="1676400" cy="1730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2148" name="Group 4"/>
          <p:cNvGrpSpPr>
            <a:grpSpLocks/>
          </p:cNvGrpSpPr>
          <p:nvPr/>
        </p:nvGrpSpPr>
        <p:grpSpPr bwMode="auto">
          <a:xfrm>
            <a:off x="7269163" y="2786063"/>
            <a:ext cx="1700212" cy="1835150"/>
            <a:chOff x="4579" y="1755"/>
            <a:chExt cx="1071" cy="1156"/>
          </a:xfrm>
        </p:grpSpPr>
        <p:pic>
          <p:nvPicPr>
            <p:cNvPr id="262149" name="Picture 5" descr="Copie de _abel matutes 167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" y="1755"/>
              <a:ext cx="1071" cy="115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2150" name="Freeform 6"/>
            <p:cNvSpPr>
              <a:spLocks/>
            </p:cNvSpPr>
            <p:nvPr/>
          </p:nvSpPr>
          <p:spPr bwMode="gray">
            <a:xfrm>
              <a:off x="5192" y="2137"/>
              <a:ext cx="118" cy="248"/>
            </a:xfrm>
            <a:custGeom>
              <a:avLst/>
              <a:gdLst>
                <a:gd name="T0" fmla="*/ 0 w 649"/>
                <a:gd name="T1" fmla="*/ 750 h 1162"/>
                <a:gd name="T2" fmla="*/ 649 w 649"/>
                <a:gd name="T3" fmla="*/ 0 h 1162"/>
                <a:gd name="T4" fmla="*/ 630 w 649"/>
                <a:gd name="T5" fmla="*/ 394 h 1162"/>
                <a:gd name="T6" fmla="*/ 0 w 649"/>
                <a:gd name="T7" fmla="*/ 1162 h 1162"/>
                <a:gd name="T8" fmla="*/ 0 w 649"/>
                <a:gd name="T9" fmla="*/ 75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1162">
                  <a:moveTo>
                    <a:pt x="0" y="750"/>
                  </a:moveTo>
                  <a:lnTo>
                    <a:pt x="649" y="0"/>
                  </a:lnTo>
                  <a:lnTo>
                    <a:pt x="630" y="394"/>
                  </a:lnTo>
                  <a:lnTo>
                    <a:pt x="0" y="1162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62151" name="Picture 7" descr="Copie de Page 4_Gaz Fraternity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992188"/>
            <a:ext cx="1695450" cy="17399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4" name="Rectangle 3"/>
          <p:cNvSpPr>
            <a:spLocks noChangeArrowheads="1"/>
          </p:cNvSpPr>
          <p:nvPr/>
        </p:nvSpPr>
        <p:spPr bwMode="gray">
          <a:xfrm>
            <a:off x="160338" y="979488"/>
            <a:ext cx="6970712" cy="153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1000" indent="-3810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  <a:latin typeface="Century Gothic" pitchFamily="34" charset="0"/>
              </a:rPr>
              <a:t>Petrolero:</a:t>
            </a:r>
            <a:r>
              <a:rPr lang="es-ES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dirty="0" smtClean="0"/>
              <a:t>Motor propulsión de 2-tiempos dual. Alimentado con gas a alta presión o propulsión DFDE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dirty="0" smtClean="0"/>
              <a:t>Almacenaje en tanques de tipo C (</a:t>
            </a:r>
            <a:r>
              <a:rPr lang="es-ES" dirty="0" smtClean="0">
                <a:cs typeface="Arial" charset="0"/>
              </a:rPr>
              <a:t>2 x 1,500 m3 LNG) o tanques de tipo B. </a:t>
            </a:r>
            <a:endParaRPr lang="es-ES" dirty="0"/>
          </a:p>
        </p:txBody>
      </p:sp>
      <p:sp>
        <p:nvSpPr>
          <p:cNvPr id="262155" name="Rectangle 3"/>
          <p:cNvSpPr>
            <a:spLocks noChangeArrowheads="1"/>
          </p:cNvSpPr>
          <p:nvPr/>
        </p:nvSpPr>
        <p:spPr bwMode="gray">
          <a:xfrm>
            <a:off x="163513" y="2843213"/>
            <a:ext cx="6970712" cy="1638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1000" indent="-3810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  <a:latin typeface="Century Gothic" pitchFamily="34" charset="0"/>
              </a:rPr>
              <a:t>Ro-ro </a:t>
            </a:r>
            <a:r>
              <a:rPr lang="es-ES" b="1" dirty="0" err="1" smtClean="0">
                <a:solidFill>
                  <a:srgbClr val="C00000"/>
                </a:solidFill>
                <a:latin typeface="Century Gothic" pitchFamily="34" charset="0"/>
              </a:rPr>
              <a:t>Passenger</a:t>
            </a:r>
            <a:r>
              <a:rPr lang="es-ES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Century Gothic" pitchFamily="34" charset="0"/>
              </a:rPr>
              <a:t>Ship</a:t>
            </a:r>
            <a:r>
              <a:rPr lang="es-ES" b="1" dirty="0" smtClean="0">
                <a:solidFill>
                  <a:srgbClr val="C00000"/>
                </a:solidFill>
                <a:latin typeface="Century Gothic" pitchFamily="34" charset="0"/>
              </a:rPr>
              <a:t> :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dirty="0" smtClean="0"/>
              <a:t>Planta Propulsión dual alimentada con gas a baja presión. 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dirty="0" smtClean="0"/>
              <a:t>Almacenaje en tanques cisterna en la cubierta Ro – Ro. 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dirty="0" smtClean="0"/>
              <a:t>O almacenaje bajo la cubierta.</a:t>
            </a:r>
            <a:endParaRPr lang="es-ES" dirty="0"/>
          </a:p>
        </p:txBody>
      </p:sp>
      <p:sp>
        <p:nvSpPr>
          <p:cNvPr id="12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dirty="0" smtClean="0"/>
              <a:t>Bureau Veritas  Clúster Marítimo – Madrid 27 de febrero de 2013</a:t>
            </a:r>
            <a:endParaRPr lang="es-E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GN: BUQUES.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3213" y="4710113"/>
            <a:ext cx="5991225" cy="1512887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</a:pPr>
            <a:r>
              <a:rPr lang="es-ES" sz="1800" b="1" dirty="0" smtClean="0">
                <a:solidFill>
                  <a:srgbClr val="C00000"/>
                </a:solidFill>
                <a:latin typeface="Century Gothic" pitchFamily="34" charset="0"/>
              </a:rPr>
              <a:t>Pesqueros: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600" dirty="0" smtClean="0"/>
              <a:t>Planta propulsiva DFDE</a:t>
            </a:r>
          </a:p>
          <a:p>
            <a:pPr marL="800100" lvl="1" indent="-34290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600" dirty="0" smtClean="0"/>
              <a:t>Almacenaje en tanques de alta presión bajo cubierta. </a:t>
            </a:r>
          </a:p>
        </p:txBody>
      </p:sp>
      <p:pic>
        <p:nvPicPr>
          <p:cNvPr id="369673" name="Picture 9" descr="fishing ves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4651375"/>
            <a:ext cx="2430462" cy="1752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74" name="Picture 10" descr="ree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1014413"/>
            <a:ext cx="2427287" cy="17383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75" name="Picture 11" descr="passenger vess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2909888"/>
            <a:ext cx="2438400" cy="16113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77" name="Rectangle 3"/>
          <p:cNvSpPr>
            <a:spLocks noChangeArrowheads="1"/>
          </p:cNvSpPr>
          <p:nvPr/>
        </p:nvSpPr>
        <p:spPr bwMode="gray">
          <a:xfrm>
            <a:off x="304800" y="2819400"/>
            <a:ext cx="5991225" cy="16938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1000" indent="-3810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  <a:latin typeface="Century Gothic" pitchFamily="34" charset="0"/>
              </a:rPr>
              <a:t>Buques de Pasaje: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800" dirty="0" smtClean="0"/>
              <a:t>Planta de Propulsión Dual, alimentada con gas a alta presión para operación en puerto.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800" dirty="0" smtClean="0"/>
              <a:t>Almacenaje en tanques de tipo C. </a:t>
            </a:r>
            <a:endParaRPr lang="es-ES" sz="1800" dirty="0"/>
          </a:p>
        </p:txBody>
      </p:sp>
      <p:sp>
        <p:nvSpPr>
          <p:cNvPr id="369678" name="Rectangle 3"/>
          <p:cNvSpPr>
            <a:spLocks noChangeArrowheads="1"/>
          </p:cNvSpPr>
          <p:nvPr/>
        </p:nvSpPr>
        <p:spPr bwMode="gray">
          <a:xfrm>
            <a:off x="349250" y="1058863"/>
            <a:ext cx="5991225" cy="15335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81000" indent="-3810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Arial" pitchFamily="34" charset="0"/>
              <a:buChar char="•"/>
            </a:pPr>
            <a:r>
              <a:rPr lang="es-ES" b="1" dirty="0" err="1" smtClean="0">
                <a:solidFill>
                  <a:srgbClr val="C00000"/>
                </a:solidFill>
                <a:latin typeface="Century Gothic" pitchFamily="34" charset="0"/>
              </a:rPr>
              <a:t>Reefer</a:t>
            </a:r>
            <a:r>
              <a:rPr lang="es-ES" b="1" dirty="0" smtClean="0">
                <a:solidFill>
                  <a:srgbClr val="C00000"/>
                </a:solidFill>
                <a:latin typeface="Century Gothic" pitchFamily="34" charset="0"/>
              </a:rPr>
              <a:t> / </a:t>
            </a:r>
            <a:r>
              <a:rPr lang="es-ES" b="1" dirty="0" err="1" smtClean="0">
                <a:solidFill>
                  <a:srgbClr val="C00000"/>
                </a:solidFill>
                <a:latin typeface="Century Gothic" pitchFamily="34" charset="0"/>
              </a:rPr>
              <a:t>Container</a:t>
            </a:r>
            <a:r>
              <a:rPr lang="es-ES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Century Gothic" pitchFamily="34" charset="0"/>
              </a:rPr>
              <a:t>vessel</a:t>
            </a:r>
            <a:r>
              <a:rPr lang="es-ES" b="1" dirty="0" smtClean="0">
                <a:solidFill>
                  <a:srgbClr val="C00000"/>
                </a:solidFill>
                <a:latin typeface="Century Gothic" pitchFamily="34" charset="0"/>
              </a:rPr>
              <a:t> :</a:t>
            </a:r>
            <a:r>
              <a:rPr lang="es-ES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800" dirty="0" smtClean="0"/>
              <a:t>Planta de Propulsión Dual, alimentada con gas a alta presión. 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•"/>
            </a:pPr>
            <a:r>
              <a:rPr lang="es-ES" sz="1800" dirty="0" smtClean="0"/>
              <a:t>Almacenaje en tanques criogénicos en cubierta. </a:t>
            </a:r>
          </a:p>
          <a:p>
            <a:pPr marL="800100" lvl="1" indent="-342900" algn="l" eaLnBrk="0" hangingPunct="0">
              <a:lnSpc>
                <a:spcPct val="100000"/>
              </a:lnSpc>
              <a:spcBef>
                <a:spcPct val="40000"/>
              </a:spcBef>
              <a:buClr>
                <a:schemeClr val="hlink"/>
              </a:buClr>
              <a:buSzPct val="50000"/>
              <a:buFont typeface="Wingdings" pitchFamily="2" charset="2"/>
              <a:buNone/>
            </a:pPr>
            <a:endParaRPr lang="es-ES" sz="1800" dirty="0"/>
          </a:p>
        </p:txBody>
      </p:sp>
      <p:sp>
        <p:nvSpPr>
          <p:cNvPr id="10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n-US" dirty="0"/>
              <a:t>Bureau </a:t>
            </a:r>
            <a:r>
              <a:rPr lang="en-US" dirty="0" err="1"/>
              <a:t>Veritas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Clúster</a:t>
            </a:r>
            <a:r>
              <a:rPr lang="en-US" dirty="0" smtClean="0"/>
              <a:t> </a:t>
            </a:r>
            <a:r>
              <a:rPr lang="en-US" dirty="0" err="1" smtClean="0"/>
              <a:t>Marítimo</a:t>
            </a:r>
            <a:r>
              <a:rPr lang="en-US" dirty="0" smtClean="0"/>
              <a:t> – </a:t>
            </a:r>
            <a:r>
              <a:rPr lang="en-US" dirty="0"/>
              <a:t>Madrid </a:t>
            </a:r>
            <a:r>
              <a:rPr lang="en-US" dirty="0" smtClean="0"/>
              <a:t>27 de </a:t>
            </a:r>
            <a:r>
              <a:rPr lang="en-US" dirty="0" err="1" smtClean="0"/>
              <a:t>febrero</a:t>
            </a:r>
            <a:r>
              <a:rPr lang="en-US" dirty="0" smtClean="0"/>
              <a:t> de 2013</a:t>
            </a:r>
            <a:endParaRPr lang="en-GB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GN: BUQUES.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ritning_fure_west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4518025"/>
            <a:ext cx="650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GN: BUQUES.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149225" y="882650"/>
            <a:ext cx="8759825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61938" indent="-261938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charset="0"/>
              <a:buChar char="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150" indent="-1746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860425" indent="-2889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141413" indent="-27940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s-ES" b="1" dirty="0" err="1" smtClean="0">
                <a:latin typeface="Arial" charset="0"/>
              </a:rPr>
              <a:t>Oil</a:t>
            </a:r>
            <a:r>
              <a:rPr lang="es-ES" b="1" dirty="0" smtClean="0">
                <a:latin typeface="Arial" charset="0"/>
              </a:rPr>
              <a:t> / </a:t>
            </a:r>
            <a:r>
              <a:rPr lang="es-ES" b="1" dirty="0" err="1" smtClean="0">
                <a:latin typeface="Arial" charset="0"/>
              </a:rPr>
              <a:t>Chemical</a:t>
            </a:r>
            <a:r>
              <a:rPr lang="es-ES" b="1" dirty="0" smtClean="0">
                <a:latin typeface="Arial" charset="0"/>
              </a:rPr>
              <a:t> </a:t>
            </a:r>
            <a:r>
              <a:rPr lang="es-ES" b="1" dirty="0" err="1" smtClean="0">
                <a:latin typeface="Arial" charset="0"/>
              </a:rPr>
              <a:t>Tanker</a:t>
            </a:r>
            <a:r>
              <a:rPr lang="es-ES" b="1" dirty="0" smtClean="0">
                <a:latin typeface="Arial" charset="0"/>
              </a:rPr>
              <a:t> (</a:t>
            </a:r>
            <a:r>
              <a:rPr lang="es-ES" b="1" dirty="0" err="1" smtClean="0">
                <a:latin typeface="Arial" charset="0"/>
              </a:rPr>
              <a:t>JiP</a:t>
            </a:r>
            <a:r>
              <a:rPr lang="es-ES" b="1" dirty="0" smtClean="0">
                <a:latin typeface="Arial" charset="0"/>
              </a:rPr>
              <a:t> LNG-CONV)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Partners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Furetank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Oresund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Preem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FKAB, Pon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, Caterpillar, SSPA and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BUREAU VERITAS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Conversión de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quimiquero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de 18,000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dwt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Fure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West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Motor Principal Dual MAK 7M46DF of 6300 kW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Tanques Almacenaje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tpo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C en cubierta                                                                           (aprox. 600 m</a:t>
            </a:r>
            <a:r>
              <a:rPr lang="es-ES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capacidad)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gray">
          <a:xfrm>
            <a:off x="0" y="4441825"/>
            <a:ext cx="9144000" cy="2027238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sz="1600">
              <a:latin typeface="Arial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" r="30000" b="37534"/>
          <a:stretch>
            <a:fillRect/>
          </a:stretch>
        </p:blipFill>
        <p:spPr bwMode="auto">
          <a:xfrm>
            <a:off x="4357688" y="3216275"/>
            <a:ext cx="478631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4" b="23125"/>
          <a:stretch>
            <a:fillRect/>
          </a:stretch>
        </p:blipFill>
        <p:spPr bwMode="gray">
          <a:xfrm>
            <a:off x="360363" y="1753385"/>
            <a:ext cx="8118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6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50"/>
          <p:cNvSpPr>
            <a:spLocks noGrp="1" noChangeArrowheads="1"/>
          </p:cNvSpPr>
          <p:nvPr>
            <p:ph type="ftr" sz="quarter" idx="10"/>
          </p:nvPr>
        </p:nvSpPr>
        <p:spPr>
          <a:xfrm>
            <a:off x="909638" y="6613525"/>
            <a:ext cx="7688262" cy="244475"/>
          </a:xfrm>
          <a:ln/>
        </p:spPr>
        <p:txBody>
          <a:bodyPr/>
          <a:lstStyle/>
          <a:p>
            <a:r>
              <a:rPr lang="es-ES" smtClean="0"/>
              <a:t>Bureau Veritas  Clúster Marítimo – Madrid 27 de febrero de 2013</a:t>
            </a:r>
            <a:endParaRPr lang="es-E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gray">
          <a:xfrm>
            <a:off x="227013" y="762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Proyectos BV con GN: BUQUES.</a:t>
            </a:r>
            <a:endParaRPr lang="es-ES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40002" b="21095"/>
          <a:stretch>
            <a:fillRect/>
          </a:stretch>
        </p:blipFill>
        <p:spPr bwMode="auto">
          <a:xfrm>
            <a:off x="1314450" y="2940050"/>
            <a:ext cx="64293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149225" y="882650"/>
            <a:ext cx="87598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charset="0"/>
              <a:buChar char="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150" indent="-1746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860425" indent="-2889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141413" indent="-27940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ct val="50000"/>
              </a:spcBef>
              <a:buSzTx/>
              <a:buFontTx/>
              <a:buChar char="•"/>
              <a:defRPr/>
            </a:pPr>
            <a:endParaRPr lang="es-ES" sz="1600" smtClean="0">
              <a:latin typeface="Century Gothic" pitchFamily="34" charset="0"/>
            </a:endParaRP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b="1" smtClean="0">
                <a:latin typeface="Arial" charset="0"/>
              </a:rPr>
              <a:t>LNG-Powered Electric Supply Barge</a:t>
            </a:r>
          </a:p>
          <a:p>
            <a:pPr algn="just" eaLnBrk="1" hangingPunct="1">
              <a:spcBef>
                <a:spcPct val="50000"/>
              </a:spcBef>
              <a:buSzTx/>
              <a:buFontTx/>
              <a:buChar char="•"/>
              <a:defRPr/>
            </a:pPr>
            <a:r>
              <a:rPr lang="es-ES" sz="1600" smtClean="0">
                <a:latin typeface="Century Gothic" pitchFamily="34" charset="0"/>
              </a:rPr>
              <a:t>Partners:  SCHRAMM group GmbH &amp; Co. KG, Ingo Schlüter GmbH &amp; Co. KG, EON Hanse Wärme GmbH, Gasnor AS, Becker Marine Systems, Aida Cruises and </a:t>
            </a:r>
            <a:r>
              <a:rPr lang="es-ES" sz="1600" b="1" smtClean="0">
                <a:latin typeface="Century Gothic" pitchFamily="34" charset="0"/>
              </a:rPr>
              <a:t>BUREAU VERITAS</a:t>
            </a:r>
          </a:p>
          <a:p>
            <a:pPr algn="just" eaLnBrk="1" hangingPunct="1">
              <a:spcBef>
                <a:spcPct val="50000"/>
              </a:spcBef>
              <a:buSzTx/>
              <a:buFontTx/>
              <a:buChar char="•"/>
              <a:defRPr/>
            </a:pPr>
            <a:r>
              <a:rPr lang="es-ES" sz="1600" smtClean="0">
                <a:latin typeface="Century Gothic" pitchFamily="34" charset="0"/>
              </a:rPr>
              <a:t>5 Grupos generadores generan la energía en el puerto de Hamburgo, para alimentar a los buques crucero. </a:t>
            </a:r>
          </a:p>
          <a:p>
            <a:pPr algn="just" eaLnBrk="1" hangingPunct="1">
              <a:spcBef>
                <a:spcPct val="50000"/>
              </a:spcBef>
              <a:buSzTx/>
              <a:buFontTx/>
              <a:buChar char="•"/>
              <a:defRPr/>
            </a:pPr>
            <a:r>
              <a:rPr lang="es-ES" sz="1600" smtClean="0">
                <a:latin typeface="Century Gothic" pitchFamily="34" charset="0"/>
              </a:rPr>
              <a:t>Contenedores de LNG ISO.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  <a:defRPr/>
            </a:pPr>
            <a:endParaRPr lang="es-ES" sz="1600" smtClean="0">
              <a:latin typeface="Century Gothic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2554288" y="3460750"/>
            <a:ext cx="3278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1000" i="1" smtClean="0">
                <a:latin typeface="Arial" charset="0"/>
              </a:rPr>
              <a:t>Cortesia Becker Marine Systems</a:t>
            </a:r>
            <a:endParaRPr lang="es-ES" sz="10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819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V2010">
  <a:themeElements>
    <a:clrScheme name="BV2010 1">
      <a:dk1>
        <a:srgbClr val="19324B"/>
      </a:dk1>
      <a:lt1>
        <a:srgbClr val="FFFFFF"/>
      </a:lt1>
      <a:dk2>
        <a:srgbClr val="EC9BA2"/>
      </a:dk2>
      <a:lt2>
        <a:srgbClr val="68665C"/>
      </a:lt2>
      <a:accent1>
        <a:srgbClr val="4F74AA"/>
      </a:accent1>
      <a:accent2>
        <a:srgbClr val="BBBAB1"/>
      </a:accent2>
      <a:accent3>
        <a:srgbClr val="FFFFFF"/>
      </a:accent3>
      <a:accent4>
        <a:srgbClr val="14293F"/>
      </a:accent4>
      <a:accent5>
        <a:srgbClr val="B2BCD2"/>
      </a:accent5>
      <a:accent6>
        <a:srgbClr val="A9A8A0"/>
      </a:accent6>
      <a:hlink>
        <a:srgbClr val="B0002D"/>
      </a:hlink>
      <a:folHlink>
        <a:srgbClr val="DBAC13"/>
      </a:folHlink>
    </a:clrScheme>
    <a:fontScheme name="BV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7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7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V2010 1">
        <a:dk1>
          <a:srgbClr val="19324B"/>
        </a:dk1>
        <a:lt1>
          <a:srgbClr val="FFFFFF"/>
        </a:lt1>
        <a:dk2>
          <a:srgbClr val="EC9BA2"/>
        </a:dk2>
        <a:lt2>
          <a:srgbClr val="68665C"/>
        </a:lt2>
        <a:accent1>
          <a:srgbClr val="4F74AA"/>
        </a:accent1>
        <a:accent2>
          <a:srgbClr val="BBBAB1"/>
        </a:accent2>
        <a:accent3>
          <a:srgbClr val="FFFFFF"/>
        </a:accent3>
        <a:accent4>
          <a:srgbClr val="14293F"/>
        </a:accent4>
        <a:accent5>
          <a:srgbClr val="B2BCD2"/>
        </a:accent5>
        <a:accent6>
          <a:srgbClr val="A9A8A0"/>
        </a:accent6>
        <a:hlink>
          <a:srgbClr val="B0002D"/>
        </a:hlink>
        <a:folHlink>
          <a:srgbClr val="DBAC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7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7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BV2010</Template>
  <TotalTime>15595</TotalTime>
  <Words>1566</Words>
  <Application>Microsoft Office PowerPoint</Application>
  <PresentationFormat>Presentación en pantalla (4:3)</PresentationFormat>
  <Paragraphs>184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BV2010</vt:lpstr>
      <vt:lpstr>Conception personnalisée</vt:lpstr>
      <vt:lpstr>Presentación de PowerPoint</vt:lpstr>
      <vt:lpstr>Presentación de PowerPoint</vt:lpstr>
      <vt:lpstr>Emisiones de SOx y Nox. Reglamentaciones</vt:lpstr>
      <vt:lpstr>THE BEGINING</vt:lpstr>
      <vt:lpstr>BV y la Normativa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Bureau Veritas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 Calogeras</dc:creator>
  <cp:lastModifiedBy>Montserrat Espin</cp:lastModifiedBy>
  <cp:revision>208</cp:revision>
  <cp:lastPrinted>2013-02-26T07:42:24Z</cp:lastPrinted>
  <dcterms:created xsi:type="dcterms:W3CDTF">2010-02-02T09:29:26Z</dcterms:created>
  <dcterms:modified xsi:type="dcterms:W3CDTF">2013-02-27T11:45:02Z</dcterms:modified>
</cp:coreProperties>
</file>